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259" r:id="rId3"/>
    <p:sldId id="260" r:id="rId4"/>
    <p:sldId id="261" r:id="rId5"/>
    <p:sldId id="264" r:id="rId6"/>
    <p:sldId id="265" r:id="rId7"/>
    <p:sldId id="266" r:id="rId8"/>
    <p:sldId id="267"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313"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Lst>
  <p:sldSz cx="13004800" cy="9753600"/>
  <p:notesSz cx="6954838" cy="93091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331" autoAdjust="0"/>
  </p:normalViewPr>
  <p:slideViewPr>
    <p:cSldViewPr snapToGrid="0" snapToObjects="1">
      <p:cViewPr varScale="1">
        <p:scale>
          <a:sx n="48" d="100"/>
          <a:sy n="48" d="100"/>
        </p:scale>
        <p:origin x="188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8E159BE2-66D9-4084-BDDF-6E7211503471}" type="datetimeFigureOut">
              <a:rPr lang="en-US" smtClean="0"/>
              <a:t>5/15/2019</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2B4CF79F-AD9F-46F3-843D-DFBFC6BDCFFB}" type="slidenum">
              <a:rPr lang="en-US" smtClean="0"/>
              <a:t>‹#›</a:t>
            </a:fld>
            <a:endParaRPr lang="en-US"/>
          </a:p>
        </p:txBody>
      </p:sp>
    </p:spTree>
    <p:extLst>
      <p:ext uri="{BB962C8B-B14F-4D97-AF65-F5344CB8AC3E}">
        <p14:creationId xmlns:p14="http://schemas.microsoft.com/office/powerpoint/2010/main" val="44864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50938" y="698500"/>
            <a:ext cx="4652962" cy="3490913"/>
          </a:xfrm>
          <a:prstGeom prst="rect">
            <a:avLst/>
          </a:prstGeom>
        </p:spPr>
        <p:txBody>
          <a:bodyPr lIns="92930" tIns="46465" rIns="92930" bIns="46465"/>
          <a:lstStyle/>
          <a:p>
            <a:endParaRPr/>
          </a:p>
        </p:txBody>
      </p:sp>
      <p:sp>
        <p:nvSpPr>
          <p:cNvPr id="131" name="Shape 131"/>
          <p:cNvSpPr>
            <a:spLocks noGrp="1"/>
          </p:cNvSpPr>
          <p:nvPr>
            <p:ph type="body" sz="quarter" idx="1"/>
          </p:nvPr>
        </p:nvSpPr>
        <p:spPr>
          <a:xfrm>
            <a:off x="927312" y="4421823"/>
            <a:ext cx="5100215" cy="4189095"/>
          </a:xfrm>
          <a:prstGeom prst="rect">
            <a:avLst/>
          </a:prstGeom>
        </p:spPr>
        <p:txBody>
          <a:bodyPr lIns="92930" tIns="46465" rIns="92930" bIns="46465"/>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marL="410155" indent="-410155">
              <a:buSzPct val="100000"/>
              <a:buAutoNum type="arabicPeriod"/>
            </a:pPr>
            <a:r>
              <a:rPr dirty="0"/>
              <a:t>how to formulate a business problem into a mathematical problem</a:t>
            </a:r>
          </a:p>
          <a:p>
            <a:pPr marL="410155" indent="-410155">
              <a:buSzPct val="100000"/>
              <a:buAutoNum type="arabicPeriod"/>
            </a:pPr>
            <a:r>
              <a:rPr dirty="0"/>
              <a:t>how to solve the problem</a:t>
            </a:r>
          </a:p>
          <a:p>
            <a:pPr marL="410155" indent="-410155">
              <a:buSzPct val="100000"/>
              <a:buAutoNum type="arabicPeriod"/>
            </a:pPr>
            <a:r>
              <a:rPr dirty="0"/>
              <a:t>how to implement it</a:t>
            </a:r>
            <a:endParaRPr lang="en-US" dirty="0"/>
          </a:p>
          <a:p>
            <a:pPr marL="0" indent="0">
              <a:buSzPct val="100000"/>
              <a:buNone/>
            </a:pPr>
            <a:endParaRPr lang="en-US" dirty="0"/>
          </a:p>
          <a:p>
            <a:pPr marL="410155" indent="-410155">
              <a:buSzPct val="100000"/>
              <a:buAutoNum type="arabicPeriod"/>
            </a:pPr>
            <a:r>
              <a:rPr lang="en-US" dirty="0"/>
              <a:t>Testable explanations as it relates to data. Do you set up experiment/scientific method</a:t>
            </a:r>
          </a:p>
          <a:p>
            <a:pPr marL="410155" indent="-410155">
              <a:buSzPct val="100000"/>
              <a:buAutoNum type="arabicPeriod"/>
            </a:pPr>
            <a:r>
              <a:rPr lang="en-US" dirty="0"/>
              <a:t>Automation in Data Science</a:t>
            </a:r>
          </a:p>
          <a:p>
            <a:pPr marL="410155" indent="-410155">
              <a:buSzPct val="100000"/>
              <a:buAutoNum type="arabicPeriod"/>
            </a:pPr>
            <a:r>
              <a:rPr lang="en-US" dirty="0"/>
              <a:t>Gain knowledge to understand problem and go find the data to solve the problem</a:t>
            </a:r>
          </a:p>
          <a:p>
            <a:pPr marL="410155" indent="-410155">
              <a:buSzPct val="100000"/>
              <a:buAutoNum type="arabicPeriod"/>
            </a:pPr>
            <a:r>
              <a:rPr lang="en-US" dirty="0"/>
              <a:t>Data storytelling</a:t>
            </a:r>
          </a:p>
          <a:p>
            <a:pPr marL="410155" indent="-410155">
              <a:buSzPct val="100000"/>
              <a:buAutoNum type="arabicPeriod"/>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have a data set with regression and classification (continuous and classification) same data different question</a:t>
            </a:r>
          </a:p>
        </p:txBody>
      </p:sp>
    </p:spTree>
    <p:extLst>
      <p:ext uri="{BB962C8B-B14F-4D97-AF65-F5344CB8AC3E}">
        <p14:creationId xmlns:p14="http://schemas.microsoft.com/office/powerpoint/2010/main" val="327726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talk 7:27</a:t>
            </a:r>
          </a:p>
          <a:p>
            <a:r>
              <a:rPr lang="en-US" dirty="0"/>
              <a:t>First test is unsupervised learning</a:t>
            </a:r>
          </a:p>
        </p:txBody>
      </p:sp>
    </p:spTree>
    <p:extLst>
      <p:ext uri="{BB962C8B-B14F-4D97-AF65-F5344CB8AC3E}">
        <p14:creationId xmlns:p14="http://schemas.microsoft.com/office/powerpoint/2010/main" val="63637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-reliable and repeatable by people with little data mining background</a:t>
            </a:r>
          </a:p>
          <a:p>
            <a:r>
              <a:t>Framework for recording experience</a:t>
            </a:r>
          </a:p>
          <a:p>
            <a:r>
              <a:t>Allows projects to be replicated</a:t>
            </a:r>
          </a:p>
          <a:p>
            <a:r>
              <a:t>Aid to project planning and management</a:t>
            </a:r>
          </a:p>
          <a:p>
            <a:r>
              <a:t>Comfort factor for new adopters</a:t>
            </a:r>
          </a:p>
          <a:p>
            <a:r>
              <a:t>Demonstrates maturity of Data Mining</a:t>
            </a:r>
          </a:p>
          <a:p>
            <a:r>
              <a:t>Reduces dependency on “stars”</a:t>
            </a:r>
          </a:p>
          <a:p>
            <a:endParaRPr/>
          </a:p>
          <a:p>
            <a:r>
              <a:t>CRISP is a well-understood process that places a structure on the problem:</a:t>
            </a:r>
          </a:p>
          <a:p>
            <a:r>
              <a:t> - a life cycle of data mining, consists of 6 phases with arrows indicating the dependencies between phases.</a:t>
            </a:r>
          </a:p>
          <a:p>
            <a:r>
              <a:t> - to maintain reasonable consistency, repeatability, and objectivesness.  </a:t>
            </a:r>
          </a:p>
          <a:p>
            <a:pPr marL="291842" indent="-291842">
              <a:buSzPct val="75000"/>
              <a:buChar char="-"/>
            </a:pPr>
            <a:r>
              <a:t>sequence. In fact, most projects move back and forth between phases.</a:t>
            </a:r>
          </a:p>
          <a:p>
            <a:pPr marL="291842" indent="-291842">
              <a:buSzPct val="75000"/>
              <a:buChar char="-"/>
            </a:pPr>
            <a:endParaRPr/>
          </a:p>
          <a:p>
            <a:endParaRPr/>
          </a:p>
          <a:p>
            <a:r>
              <a:t>The diagram makes explicit the fact that iteration is the rule rather than the exception. </a:t>
            </a:r>
          </a:p>
          <a:p>
            <a:r>
              <a:t>Going through the process once without having solved the problem \neq a failure</a:t>
            </a:r>
          </a:p>
          <a:p>
            <a:r>
              <a:t>Often the entire process is an exploration of the data, and after the first iteration the data science team knows much more, then next iteration can be much more well-informed</a:t>
            </a:r>
          </a:p>
          <a:p>
            <a:endParaRPr/>
          </a:p>
          <a:p>
            <a:r>
              <a:t>Let’s now discuss the steps in detail.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It is vital to understand the problem to be solved. This may seem obvious, but business problems seldom come pre-packaged as clear and unambiguous data mining problems. Often recasting the problem and designing a solution is an iterative process of discovery.  The diagram represents this as cycles within a cycle</a:t>
            </a:r>
          </a:p>
          <a:p>
            <a:endParaRPr/>
          </a:p>
          <a:p>
            <a:r>
              <a:t>What is the problem? What would a solution look like? </a:t>
            </a:r>
          </a:p>
          <a:p>
            <a:endParaRPr/>
          </a:p>
          <a:p>
            <a:r>
              <a:t>In this part, the data slittiest creativity and experience plays a large role…key to success… we have a set of powerful tools (basic tasks discussed) business understanding involves designing a solution that takes advantage of these tools</a:t>
            </a:r>
          </a:p>
          <a:p>
            <a:endParaRPr/>
          </a:p>
          <a:p>
            <a:r>
              <a:t>This phase has to interact with another phase, data understanding; data constraint ( want to cook beef stew, only chicken available)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pPr marL="410155" indent="-410155">
              <a:buSzPct val="100000"/>
              <a:buAutoNum type="arabicPeriod"/>
            </a:pPr>
            <a:r>
              <a:t>data understanding</a:t>
            </a:r>
          </a:p>
          <a:p>
            <a:r>
              <a:t>what data do we have available? what are the strengths and limitations of different data</a:t>
            </a:r>
          </a:p>
          <a:p>
            <a:r>
              <a:t>data: available virtually for free; require effort to obtain; purchased; won’t exist and require entire ancillary projects to arrange their collection =&gt;critical: estimating the costs and benefits of each data source and deciding whether further investment</a:t>
            </a:r>
          </a:p>
          <a:p>
            <a:endParaRPr/>
          </a:p>
          <a:p>
            <a:r>
              <a:t>reliability: cleaning and matching customer records to ensure only one record per customer is itself a complicated analytics</a:t>
            </a:r>
          </a:p>
          <a:p>
            <a:endParaRPr/>
          </a:p>
          <a:p>
            <a:r>
              <a:t>cooking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t>Cycle within a cycle</a:t>
            </a:r>
          </a:p>
          <a:p>
            <a:endParaRPr/>
          </a:p>
          <a:p>
            <a:r>
              <a:t>You may need to go several rounds before you finalize a receipt</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data scientist connects the business side with the technical side</a:t>
            </a:r>
          </a:p>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r>
              <a:t>Illusion: 90%, for some data scientists, that’s 100%</a:t>
            </a:r>
          </a:p>
          <a:p>
            <a:endParaRPr/>
          </a:p>
          <a:p>
            <a:r>
              <a:t>Data mining models impose certain requirements on the data they use. They often require data to be in a form different from how the data are provided naturally, and some conversion will be necessary. Therefore a data preparation phase often proceeds along with data understanding, in which the data are manipulated and converted into forms that yield better results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r>
              <a:t>records: for example, for data recency, I will only use data in the last 5 years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records: for example, for data recency, I will only use data in the last 5 years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The precise boundaries of the data mining part within the KDD process are not easy to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rPr dirty="0"/>
              <a:t>categorical: A categorical variable (sometimes called a nominal variable) is one that has two or more categories, but there is no intrinsic ordering to the categories.  </a:t>
            </a:r>
          </a:p>
          <a:p>
            <a:r>
              <a:rPr dirty="0"/>
              <a:t>ordinal: (clear ordering) ranked categorical</a:t>
            </a:r>
          </a:p>
          <a:p>
            <a:endParaRPr dirty="0"/>
          </a:p>
          <a:p>
            <a:r>
              <a:rPr dirty="0"/>
              <a:t>Groupon example: predict whether a customer will be a big spender; knowing the categories of the items purchased are very predictive, but are not known at decision-making 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r>
              <a:rPr dirty="0"/>
              <a:t>each row represents one example.</a:t>
            </a:r>
          </a:p>
          <a:p>
            <a:r>
              <a:rPr dirty="0"/>
              <a:t>For supervised, we need 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missing value: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r>
              <a:t>normalized is always between 0 and 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noRot="1" noChangeAspect="1"/>
          </p:cNvSpPr>
          <p:nvPr>
            <p:ph type="sldImg"/>
          </p:nvPr>
        </p:nvSpPr>
        <p:spPr>
          <a:prstGeom prst="rect">
            <a:avLst/>
          </a:prstGeom>
        </p:spPr>
        <p:txBody>
          <a:bodyPr/>
          <a:lstStyle/>
          <a:p>
            <a:endParaRPr/>
          </a:p>
        </p:txBody>
      </p:sp>
      <p:sp>
        <p:nvSpPr>
          <p:cNvPr id="666" name="Shape 666"/>
          <p:cNvSpPr>
            <a:spLocks noGrp="1"/>
          </p:cNvSpPr>
          <p:nvPr>
            <p:ph type="body" sz="quarter" idx="1"/>
          </p:nvPr>
        </p:nvSpPr>
        <p:spPr>
          <a:prstGeom prst="rect">
            <a:avLst/>
          </a:prstGeom>
        </p:spPr>
        <p:txBody>
          <a:bodyPr/>
          <a:lstStyle/>
          <a:p>
            <a:r>
              <a:t>Illusion:</a:t>
            </a:r>
          </a:p>
          <a:p>
            <a:r>
              <a:t>spend 90%, for some data scientists, that’s 100%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The primary place where data mining techniques are applied to the data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r>
              <a:rPr dirty="0"/>
              <a:t>assess the data mining results rigorously and to gain confidence that they are said and reliable before moving on.</a:t>
            </a:r>
          </a:p>
          <a:p>
            <a:endParaRPr dirty="0"/>
          </a:p>
          <a:p>
            <a:r>
              <a:rPr dirty="0"/>
              <a:t>recall that the primary goal of data science for business is to support decision making, and that we started the process by focusing on the business problem we would like to solve. Usually a data mining solution is only a piece of the larger solution.;</a:t>
            </a:r>
          </a:p>
          <a:p>
            <a:endParaRPr lang="en-US" dirty="0"/>
          </a:p>
          <a:p>
            <a:r>
              <a:rPr lang="en-US" dirty="0"/>
              <a:t>Asymmetric</a:t>
            </a:r>
            <a:r>
              <a:rPr lang="en-US" dirty="0">
                <a:highlight>
                  <a:srgbClr val="FFFF00"/>
                </a:highlight>
              </a:rPr>
              <a:t> cost-false positives for cancer? Or true negative for cancer?</a:t>
            </a:r>
            <a:endParaRPr dirty="0">
              <a:highlight>
                <a:srgbClr val="FFFF00"/>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prstGeom prst="rect">
            <a:avLst/>
          </a:prstGeom>
        </p:spPr>
        <p:txBody>
          <a:bodyPr/>
          <a:lstStyle/>
          <a:p>
            <a:endParaRPr/>
          </a:p>
        </p:txBody>
      </p:sp>
      <p:sp>
        <p:nvSpPr>
          <p:cNvPr id="691" name="Shape 691"/>
          <p:cNvSpPr>
            <a:spLocks noGrp="1"/>
          </p:cNvSpPr>
          <p:nvPr>
            <p:ph type="body" sz="quarter" idx="1"/>
          </p:nvPr>
        </p:nvSpPr>
        <p:spPr>
          <a:prstGeom prst="rect">
            <a:avLst/>
          </a:prstGeom>
        </p:spPr>
        <p:txBody>
          <a:bodyPr/>
          <a:lstStyle/>
          <a:p>
            <a:r>
              <a:t>recall that the primary goal of data science for business is to support decision making, and that we started the process by focusing on the business problem we would like to solve. Usually a data mining solution is only a piece of the larger solution.;</a:t>
            </a:r>
          </a:p>
          <a:p>
            <a:endParaRPr/>
          </a:p>
          <a:p>
            <a:r>
              <a:t>A spam detection model may be extremely accurate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r>
              <a:t>Deploy a model or result?</a:t>
            </a:r>
          </a:p>
          <a:p>
            <a:r>
              <a:t>if it’s a model, it usually require that the model be recoded of the production environment, usually for greater speed or compatibility with an existing system, this may incur substantial expense and investment. In many cases, the data science team is responsible for producing a working prototype and its evaluation and then pass these to an evaluation team; asking for computing resources, do parallelization</a:t>
            </a:r>
          </a:p>
          <a:p>
            <a:endParaRPr/>
          </a:p>
          <a:p>
            <a:r>
              <a:t>Sometimes needs to be recoded for the production environment for greater speed or compatibility with an existing system</a:t>
            </a:r>
          </a:p>
          <a:p>
            <a:endParaRPr/>
          </a:p>
          <a:p>
            <a:endParaRPr/>
          </a:p>
          <a:p>
            <a:r>
              <a:t>hospital: some deployment an also be much less technical </a:t>
            </a:r>
          </a:p>
          <a:p>
            <a:endParaRPr/>
          </a:p>
          <a:p>
            <a:r>
              <a:t>returns to business understanding phase. the process of dm produces a great deal of insight into the business problem and the difficulties of its solution. A second iteration can yield an improved solution. experience of thinking about the business, the data, and the performance, and even new lines of business or new ventures. </a:t>
            </a:r>
          </a:p>
          <a:p>
            <a:r>
              <a:t>you don’t have to wait till deployment to start the process again. </a:t>
            </a:r>
          </a:p>
          <a:p>
            <a: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a slide that Mike can use</a:t>
            </a:r>
          </a:p>
        </p:txBody>
      </p:sp>
    </p:spTree>
    <p:extLst>
      <p:ext uri="{BB962C8B-B14F-4D97-AF65-F5344CB8AC3E}">
        <p14:creationId xmlns:p14="http://schemas.microsoft.com/office/powerpoint/2010/main" val="182887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b="1">
                <a:solidFill>
                  <a:schemeClr val="accent5">
                    <a:hueOff val="-375889"/>
                    <a:satOff val="-9195"/>
                    <a:lumOff val="-14901"/>
                  </a:schemeClr>
                </a:solidFill>
              </a:rPr>
              <a:t>Retailing:</a:t>
            </a:r>
            <a:r>
              <a:rPr>
                <a:solidFill>
                  <a:schemeClr val="accent5">
                    <a:hueOff val="-411174"/>
                    <a:satOff val="4030"/>
                    <a:lumOff val="-29867"/>
                  </a:schemeClr>
                </a:solidFill>
              </a:rPr>
              <a:t> </a:t>
            </a:r>
            <a:r>
              <a:t>Every time you go shopping, you share intimate details about your consumption patterns with retailers. And many of those retailers are studying those details to figure out what you like, what you need, and which coupons are most likely to make you happy. </a:t>
            </a:r>
          </a:p>
          <a:p>
            <a:endParaRPr/>
          </a:p>
          <a:p>
            <a:r>
              <a:t>Lots of people buy lotion, but one of Pole’s colleagues noticed that women on the baby registry were buying larger quantities of unscented lotion around the beginning of their second trimester. Another analyst noted that sometime in the first 20 weeks, pregnant women loaded up on supplements like calcium, magnesium and zinc. Many shoppers purchase soap and cotton balls, but when someone suddenly starts buying lots of scent-free soap and extra-big bags of cotton balls, in addition to hand sanitizers and washcloths, it signals they could be getting close to their delivery date.  he could also estimate her due date to within a small window, so Target could send coupons timed to very specific stages of her pregnancy.</a:t>
            </a:r>
          </a:p>
          <a:p>
            <a:pPr>
              <a:defRPr>
                <a:solidFill>
                  <a:schemeClr val="accent5">
                    <a:hueOff val="-375889"/>
                    <a:satOff val="-9195"/>
                    <a:lumOff val="-14901"/>
                  </a:schemeClr>
                </a:solidFill>
              </a:defRPr>
            </a:pPr>
            <a:endParaRPr/>
          </a:p>
          <a:p>
            <a:r>
              <a:rPr b="1">
                <a:solidFill>
                  <a:schemeClr val="accent5">
                    <a:hueOff val="-375889"/>
                    <a:satOff val="-9195"/>
                    <a:lumOff val="-14901"/>
                  </a:schemeClr>
                </a:solidFill>
              </a:rPr>
              <a:t>Political Science:</a:t>
            </a:r>
            <a:r>
              <a:rPr>
                <a:solidFill>
                  <a:schemeClr val="accent5">
                    <a:hueOff val="-375889"/>
                    <a:satOff val="-9195"/>
                    <a:lumOff val="-14901"/>
                  </a:schemeClr>
                </a:solidFill>
              </a:rPr>
              <a:t> </a:t>
            </a:r>
            <a:r>
              <a:t>data mining to influence voters and affect the course of the presidential election. Data mining can target individuals and tailor political advertisements to show voters what they’ll most likely want to hear about. For example, a woman with children who has voted Republican in the past will most likely have different political interests than a retired man who doesn’t have children and has rarely voted, according to Meta Brown, data analytics consultant. “Perhaps the mother would hear the candidate’s position on school funding, while the retiree would hear about Medicare,” The Democratic Clinton campaign uses data analytics to develop messages, raise money, and decide what markets to buy ads in and where to place staff.</a:t>
            </a:r>
          </a:p>
          <a:p>
            <a:pPr>
              <a:defRPr b="1">
                <a:solidFill>
                  <a:schemeClr val="accent5">
                    <a:hueOff val="-375889"/>
                    <a:satOff val="-9195"/>
                    <a:lumOff val="-14901"/>
                  </a:schemeClr>
                </a:solidFill>
              </a:defRPr>
            </a:pPr>
            <a:endParaRPr/>
          </a:p>
          <a:p>
            <a:r>
              <a:rPr b="1">
                <a:solidFill>
                  <a:schemeClr val="accent5">
                    <a:hueOff val="-375889"/>
                    <a:satOff val="-9195"/>
                    <a:lumOff val="-14901"/>
                  </a:schemeClr>
                </a:solidFill>
              </a:rPr>
              <a:t>Healthcare:</a:t>
            </a:r>
            <a:r>
              <a:t>  It uses data and analytics to identify best practices that improve care and reduce costs.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describe() provides a more detailed summary</a:t>
            </a:r>
          </a:p>
        </p:txBody>
      </p:sp>
    </p:spTree>
    <p:extLst>
      <p:ext uri="{BB962C8B-B14F-4D97-AF65-F5344CB8AC3E}">
        <p14:creationId xmlns:p14="http://schemas.microsoft.com/office/powerpoint/2010/main" val="4271802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3196219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1533721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normal distribution is the benchmark</a:t>
            </a:r>
          </a:p>
        </p:txBody>
      </p:sp>
    </p:spTree>
    <p:extLst>
      <p:ext uri="{BB962C8B-B14F-4D97-AF65-F5344CB8AC3E}">
        <p14:creationId xmlns:p14="http://schemas.microsoft.com/office/powerpoint/2010/main" val="3464928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175611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 left column records the number of observations that match the</a:t>
            </a:r>
          </a:p>
          <a:p>
            <a:r>
              <a:t>corresponding pattern of missing values. There are 329 observations</a:t>
            </a:r>
          </a:p>
          <a:p>
            <a:r>
              <a:t>with no missing values over these four variables (each having a value of</a:t>
            </a:r>
          </a:p>
          <a:p>
            <a:r>
              <a:t>1 within that row). The nal column is the number of missing values</a:t>
            </a:r>
          </a:p>
          <a:p>
            <a:r>
              <a:t>within the pattern.</a:t>
            </a:r>
          </a:p>
        </p:txBody>
      </p:sp>
    </p:spTree>
    <p:extLst>
      <p:ext uri="{BB962C8B-B14F-4D97-AF65-F5344CB8AC3E}">
        <p14:creationId xmlns:p14="http://schemas.microsoft.com/office/powerpoint/2010/main" val="2318324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a:defRPr sz="4500"/>
            </a:lvl1pPr>
          </a:lstStyle>
          <a:p>
            <a:r>
              <a:t>Which one has a sharper peak?</a:t>
            </a:r>
          </a:p>
        </p:txBody>
      </p:sp>
    </p:spTree>
    <p:extLst>
      <p:ext uri="{BB962C8B-B14F-4D97-AF65-F5344CB8AC3E}">
        <p14:creationId xmlns:p14="http://schemas.microsoft.com/office/powerpoint/2010/main" val="52207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lvl1pPr>
              <a:defRPr sz="4300"/>
            </a:lvl1pPr>
          </a:lstStyle>
          <a:p>
            <a:r>
              <a:t>The number of bins is very important</a:t>
            </a:r>
          </a:p>
        </p:txBody>
      </p:sp>
    </p:spTree>
    <p:extLst>
      <p:ext uri="{BB962C8B-B14F-4D97-AF65-F5344CB8AC3E}">
        <p14:creationId xmlns:p14="http://schemas.microsoft.com/office/powerpoint/2010/main" val="2785120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lvl1pPr>
              <a:defRPr sz="5000"/>
            </a:lvl1pPr>
          </a:lstStyle>
          <a:p>
            <a:r>
              <a:t>House breaks data</a:t>
            </a:r>
          </a:p>
        </p:txBody>
      </p:sp>
    </p:spTree>
    <p:extLst>
      <p:ext uri="{BB962C8B-B14F-4D97-AF65-F5344CB8AC3E}">
        <p14:creationId xmlns:p14="http://schemas.microsoft.com/office/powerpoint/2010/main" val="1778044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ggplot(iris0, aes(x = Sepal.Length, y = Sepal.Width,color = factor(Species),size = 2,label = Species)) + geom_point() + theme(legend.title = element_text(color = "chocolate",size = 16,face = "bold"),text = element_text(size=20)) + scale_color_discrete(name = "type of iris")</a:t>
            </a:r>
          </a:p>
        </p:txBody>
      </p:sp>
    </p:spTree>
    <p:extLst>
      <p:ext uri="{BB962C8B-B14F-4D97-AF65-F5344CB8AC3E}">
        <p14:creationId xmlns:p14="http://schemas.microsoft.com/office/powerpoint/2010/main" val="20513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Some of these subtasks are unique to the particular business problem, but others are common data mining tasks.</a:t>
            </a:r>
          </a:p>
          <a:p>
            <a:endParaRPr/>
          </a:p>
          <a:p>
            <a:r>
              <a:t>A critical skill in data science is the ability to decompose a data-analytics problem into pieces such that each piece matches a known task for which tools are available. Recognizing familiar problems and their solutions avoids wasting time and resources reinventing the wheel.</a:t>
            </a:r>
          </a:p>
          <a:p>
            <a:endParaRPr/>
          </a:p>
          <a:p>
            <a:r>
              <a:t>Despite the large number of specific data mining algorithms, there are only a handful of fundamentally different types of tasks these algorithms address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r>
              <a:t>A bar plot, much like a histogram, uses vertical bars to show counts of</a:t>
            </a:r>
          </a:p>
          <a:p>
            <a:r>
              <a:t>the number of observations of each of the possible values of the categoric variable. There are many ways to graph a bar plot. In Rattle, the default</a:t>
            </a:r>
          </a:p>
          <a:p>
            <a:r>
              <a:t>is to list the possible values along the x-axis, leaving the y-axis for the</a:t>
            </a:r>
          </a:p>
          <a:p>
            <a:r>
              <a:t>frequency or count</a:t>
            </a:r>
          </a:p>
        </p:txBody>
      </p:sp>
    </p:spTree>
    <p:extLst>
      <p:ext uri="{BB962C8B-B14F-4D97-AF65-F5344CB8AC3E}">
        <p14:creationId xmlns:p14="http://schemas.microsoft.com/office/powerpoint/2010/main" val="2422644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r>
              <a:t>By default in Rattle the plots are horizontal rather than vertical.</a:t>
            </a:r>
          </a:p>
          <a:p>
            <a:r>
              <a:t>dot plots and bar plots are interchangeable. It’s up to you which one to use.</a:t>
            </a:r>
          </a:p>
        </p:txBody>
      </p:sp>
    </p:spTree>
    <p:extLst>
      <p:ext uri="{BB962C8B-B14F-4D97-AF65-F5344CB8AC3E}">
        <p14:creationId xmlns:p14="http://schemas.microsoft.com/office/powerpoint/2010/main" val="19873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The mosaic plot again provides insights into how the data is distributed</a:t>
            </a:r>
          </a:p>
          <a:p>
            <a:r>
              <a:t>over the values of a second variable. The area of each bar is</a:t>
            </a:r>
          </a:p>
          <a:p>
            <a:r>
              <a:t>proportional to the number of observations having a particular value</a:t>
            </a:r>
          </a:p>
          <a:p>
            <a:r>
              <a:t>for the variable WindGustDir.</a:t>
            </a:r>
          </a:p>
        </p:txBody>
      </p:sp>
    </p:spTree>
    <p:extLst>
      <p:ext uri="{BB962C8B-B14F-4D97-AF65-F5344CB8AC3E}">
        <p14:creationId xmlns:p14="http://schemas.microsoft.com/office/powerpoint/2010/main" val="428363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pPr>
              <a:defRPr sz="4500"/>
            </a:pPr>
            <a:r>
              <a:t>Draw on board</a:t>
            </a:r>
          </a:p>
          <a:p>
            <a:pPr>
              <a:defRPr sz="4500"/>
            </a:pPr>
            <a:r>
              <a:t>Education vs Income&gt;50k</a:t>
            </a:r>
          </a:p>
          <a:p>
            <a:pPr>
              <a:defRPr sz="4500"/>
            </a:pPr>
            <a:r>
              <a:t>Gender vs Income&gt;50k</a:t>
            </a:r>
          </a:p>
        </p:txBody>
      </p:sp>
    </p:spTree>
    <p:extLst>
      <p:ext uri="{BB962C8B-B14F-4D97-AF65-F5344CB8AC3E}">
        <p14:creationId xmlns:p14="http://schemas.microsoft.com/office/powerpoint/2010/main" val="379624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A few choices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it’s called market-basked because…</a:t>
            </a:r>
          </a:p>
          <a:p>
            <a:r>
              <a:t>what items are commonly purchased together?</a:t>
            </a:r>
          </a:p>
          <a:p>
            <a:r>
              <a:t>people who bought X also bought 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with correlations needs to be treated carefully (no independent)</a:t>
            </a:r>
          </a:p>
          <a:p>
            <a:r>
              <a:rPr lang="en-US" dirty="0"/>
              <a:t>i.e. rent over a period of time vs rent next month</a:t>
            </a:r>
          </a:p>
        </p:txBody>
      </p:sp>
    </p:spTree>
    <p:extLst>
      <p:ext uri="{BB962C8B-B14F-4D97-AF65-F5344CB8AC3E}">
        <p14:creationId xmlns:p14="http://schemas.microsoft.com/office/powerpoint/2010/main" val="418124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How to choose X?</a:t>
            </a:r>
            <a:endParaRPr lang="en-US" dirty="0"/>
          </a:p>
          <a:p>
            <a:r>
              <a:rPr lang="en-US" dirty="0"/>
              <a:t>Cross sectional data means there is no order on who comes first in the data set. Don’t need to worry about correlation here</a:t>
            </a:r>
          </a:p>
          <a:p>
            <a:r>
              <a:rPr lang="en-US" dirty="0"/>
              <a:t>If you have time series data, you need to take into account correlation.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categorical: A categorical variable (sometimes called a nominal variable) is one that has two or more categories, but there is no intrinsic ordering to the categories.  </a:t>
            </a:r>
          </a:p>
          <a:p>
            <a:r>
              <a:rPr dirty="0"/>
              <a:t>ordinal: (clear ordering) ranked categorical</a:t>
            </a:r>
            <a:endParaRPr lang="en-US" dirty="0"/>
          </a:p>
          <a:p>
            <a:endParaRPr lang="en-US" dirty="0"/>
          </a:p>
          <a:p>
            <a:r>
              <a:rPr lang="en-US" dirty="0"/>
              <a:t>Ordinal-special case of categorical: bachelors comes before masters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
        <p:nvSpPr>
          <p:cNvPr id="6"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amazon.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R-sGvh6tI04"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MSCI:6070"/>
          <p:cNvSpPr txBox="1">
            <a:spLocks noGrp="1"/>
          </p:cNvSpPr>
          <p:nvPr>
            <p:ph type="body" idx="13"/>
          </p:nvPr>
        </p:nvSpPr>
        <p:spPr>
          <a:xfrm>
            <a:off x="508000" y="3520545"/>
            <a:ext cx="7200900" cy="477310"/>
          </a:xfrm>
          <a:prstGeom prst="rect">
            <a:avLst/>
          </a:prstGeom>
        </p:spPr>
        <p:txBody>
          <a:bodyPr/>
          <a:lstStyle/>
          <a:p>
            <a:r>
              <a:rPr dirty="0"/>
              <a:t>MSCI:6070</a:t>
            </a:r>
            <a:r>
              <a:rPr lang="en-US" dirty="0"/>
              <a:t> Data Science</a:t>
            </a:r>
            <a:endParaRPr dirty="0"/>
          </a:p>
        </p:txBody>
      </p:sp>
      <p:sp>
        <p:nvSpPr>
          <p:cNvPr id="134" name="Data Mining"/>
          <p:cNvSpPr txBox="1">
            <a:spLocks noGrp="1"/>
          </p:cNvSpPr>
          <p:nvPr>
            <p:ph type="ctrTitle"/>
          </p:nvPr>
        </p:nvSpPr>
        <p:spPr>
          <a:prstGeom prst="rect">
            <a:avLst/>
          </a:prstGeom>
        </p:spPr>
        <p:txBody>
          <a:bodyPr/>
          <a:lstStyle/>
          <a:p>
            <a:r>
              <a:rPr lang="en-US" dirty="0"/>
              <a:t>Introduction to Data Mining</a:t>
            </a:r>
            <a:endParaRPr dirty="0"/>
          </a:p>
        </p:txBody>
      </p:sp>
      <p:sp>
        <p:nvSpPr>
          <p:cNvPr id="135" name="L1 Introduction to Data Mining &amp; CRISP-DM"/>
          <p:cNvSpPr txBox="1">
            <a:spLocks noGrp="1"/>
          </p:cNvSpPr>
          <p:nvPr>
            <p:ph type="subTitle" sz="quarter" idx="1"/>
          </p:nvPr>
        </p:nvSpPr>
        <p:spPr>
          <a:xfrm>
            <a:off x="8026400" y="4140200"/>
            <a:ext cx="4495800" cy="2413000"/>
          </a:xfrm>
          <a:prstGeom prst="rect">
            <a:avLst/>
          </a:prstGeom>
        </p:spPr>
        <p:txBody>
          <a:bodyPr/>
          <a:lstStyle/>
          <a:p>
            <a:r>
              <a:rPr lang="en-US" dirty="0"/>
              <a:t>Data Mining Basics</a:t>
            </a:r>
          </a:p>
          <a:p>
            <a:r>
              <a:rPr lang="en-US" dirty="0"/>
              <a:t>CRISP-DM</a:t>
            </a:r>
          </a:p>
          <a:p>
            <a:r>
              <a:rPr lang="en-US" dirty="0"/>
              <a:t>Data Exploration &amp; Visualization</a:t>
            </a:r>
            <a:endParaRPr dirty="0"/>
          </a:p>
        </p:txBody>
      </p:sp>
      <p:sp>
        <p:nvSpPr>
          <p:cNvPr id="137"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ypes of Problems"/>
          <p:cNvSpPr txBox="1">
            <a:spLocks noGrp="1"/>
          </p:cNvSpPr>
          <p:nvPr>
            <p:ph type="title"/>
          </p:nvPr>
        </p:nvSpPr>
        <p:spPr>
          <a:prstGeom prst="rect">
            <a:avLst/>
          </a:prstGeom>
        </p:spPr>
        <p:txBody>
          <a:bodyPr/>
          <a:lstStyle/>
          <a:p>
            <a:r>
              <a:t>Types of Problems</a:t>
            </a:r>
          </a:p>
        </p:txBody>
      </p:sp>
      <p:sp>
        <p:nvSpPr>
          <p:cNvPr id="250" name="Classification…"/>
          <p:cNvSpPr txBox="1">
            <a:spLocks noGrp="1"/>
          </p:cNvSpPr>
          <p:nvPr>
            <p:ph type="body" idx="1"/>
          </p:nvPr>
        </p:nvSpPr>
        <p:spPr>
          <a:xfrm>
            <a:off x="1123839" y="2590800"/>
            <a:ext cx="11988801" cy="6096000"/>
          </a:xfrm>
          <a:prstGeom prst="rect">
            <a:avLst/>
          </a:prstGeom>
        </p:spPr>
        <p:txBody>
          <a:bodyPr/>
          <a:lstStyle/>
          <a:p>
            <a:pPr marL="171450" indent="-171450" defTabSz="438150">
              <a:spcBef>
                <a:spcPts val="1800"/>
              </a:spcBef>
              <a:buSzPct val="100000"/>
              <a:buAutoNum type="arabicPeriod"/>
              <a:defRPr sz="2700"/>
            </a:pPr>
            <a:r>
              <a:rPr dirty="0"/>
              <a:t>Classification</a:t>
            </a:r>
            <a:r>
              <a:rPr lang="en-US" dirty="0"/>
              <a:t> (most of the time binary = yes/no)</a:t>
            </a:r>
            <a:endParaRPr dirty="0"/>
          </a:p>
          <a:p>
            <a:pPr marL="171450" indent="-171450" defTabSz="438150">
              <a:spcBef>
                <a:spcPts val="1800"/>
              </a:spcBef>
              <a:buSzPct val="100000"/>
              <a:buAutoNum type="arabicPeriod"/>
              <a:defRPr sz="2700"/>
            </a:pPr>
            <a:r>
              <a:rPr dirty="0"/>
              <a:t>Regression</a:t>
            </a:r>
            <a:r>
              <a:rPr lang="en-US" dirty="0"/>
              <a:t> (predict a value/number i.e. credit score)</a:t>
            </a:r>
            <a:endParaRPr dirty="0"/>
          </a:p>
          <a:p>
            <a:pPr marL="171450" indent="-171450" defTabSz="438150">
              <a:spcBef>
                <a:spcPts val="1800"/>
              </a:spcBef>
              <a:buSzPct val="100000"/>
              <a:buAutoNum type="arabicPeriod"/>
              <a:defRPr sz="2700"/>
            </a:pPr>
            <a:r>
              <a:rPr dirty="0"/>
              <a:t>Similarity matching</a:t>
            </a:r>
            <a:r>
              <a:rPr lang="en-US" dirty="0"/>
              <a:t> </a:t>
            </a:r>
            <a:endParaRPr dirty="0"/>
          </a:p>
          <a:p>
            <a:pPr marL="171450" indent="-171450" defTabSz="438150">
              <a:spcBef>
                <a:spcPts val="1800"/>
              </a:spcBef>
              <a:buSzPct val="100000"/>
              <a:buAutoNum type="arabicPeriod"/>
              <a:defRPr sz="2700"/>
            </a:pPr>
            <a:r>
              <a:rPr dirty="0"/>
              <a:t>Clustering</a:t>
            </a:r>
            <a:r>
              <a:rPr lang="en-US" dirty="0"/>
              <a:t> </a:t>
            </a:r>
            <a:r>
              <a:rPr lang="en-US" sz="1800" dirty="0"/>
              <a:t>(grouping similar data points but need to decide what attributes to use)</a:t>
            </a:r>
            <a:endParaRPr sz="1800" dirty="0"/>
          </a:p>
          <a:p>
            <a:pPr marL="171450" indent="-171450" defTabSz="438150">
              <a:spcBef>
                <a:spcPts val="1800"/>
              </a:spcBef>
              <a:buSzPct val="100000"/>
              <a:buAutoNum type="arabicPeriod"/>
              <a:defRPr sz="2700"/>
            </a:pPr>
            <a:r>
              <a:rPr dirty="0"/>
              <a:t>Co-occurrence grouping</a:t>
            </a:r>
            <a:r>
              <a:rPr lang="en-US" dirty="0"/>
              <a:t> </a:t>
            </a:r>
            <a:r>
              <a:rPr lang="en-US" sz="2000" dirty="0"/>
              <a:t>(association rules-you bought this, you may like this)</a:t>
            </a:r>
            <a:endParaRPr dirty="0"/>
          </a:p>
          <a:p>
            <a:pPr marL="171450" indent="-171450" defTabSz="438150">
              <a:spcBef>
                <a:spcPts val="1800"/>
              </a:spcBef>
              <a:buSzPct val="100000"/>
              <a:buAutoNum type="arabicPeriod"/>
              <a:defRPr sz="2700"/>
            </a:pPr>
            <a:r>
              <a:rPr dirty="0"/>
              <a:t>Profiling</a:t>
            </a:r>
            <a:r>
              <a:rPr lang="en-US" dirty="0"/>
              <a:t> </a:t>
            </a:r>
            <a:endParaRPr dirty="0"/>
          </a:p>
          <a:p>
            <a:pPr marL="171450" indent="-171450" defTabSz="438150">
              <a:spcBef>
                <a:spcPts val="1800"/>
              </a:spcBef>
              <a:buSzPct val="100000"/>
              <a:buAutoNum type="arabicPeriod"/>
              <a:defRPr sz="2700"/>
            </a:pPr>
            <a:r>
              <a:rPr dirty="0"/>
              <a:t>Link prediction</a:t>
            </a:r>
          </a:p>
          <a:p>
            <a:pPr marL="171450" indent="-171450" defTabSz="438150">
              <a:spcBef>
                <a:spcPts val="1800"/>
              </a:spcBef>
              <a:buSzPct val="100000"/>
              <a:buAutoNum type="arabicPeriod"/>
              <a:defRPr sz="2700"/>
            </a:pPr>
            <a:r>
              <a:rPr dirty="0"/>
              <a:t>Data reduction</a:t>
            </a:r>
            <a:r>
              <a:rPr lang="en-US" dirty="0"/>
              <a:t> (reducing variables)</a:t>
            </a:r>
            <a:endParaRPr dirty="0"/>
          </a:p>
          <a:p>
            <a:pPr marL="171450" indent="-171450" defTabSz="438150">
              <a:spcBef>
                <a:spcPts val="1800"/>
              </a:spcBef>
              <a:buSzPct val="100000"/>
              <a:buAutoNum type="arabicPeriod"/>
              <a:defRPr sz="2700"/>
            </a:pPr>
            <a:r>
              <a:rPr dirty="0"/>
              <a:t>Causal modeling</a:t>
            </a:r>
          </a:p>
        </p:txBody>
      </p:sp>
      <p:sp>
        <p:nvSpPr>
          <p:cNvPr id="2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Overview"/>
          <p:cNvSpPr txBox="1">
            <a:spLocks noGrp="1"/>
          </p:cNvSpPr>
          <p:nvPr>
            <p:ph type="title"/>
          </p:nvPr>
        </p:nvSpPr>
        <p:spPr>
          <a:prstGeom prst="rect">
            <a:avLst/>
          </a:prstGeom>
        </p:spPr>
        <p:txBody>
          <a:bodyPr/>
          <a:lstStyle/>
          <a:p>
            <a:r>
              <a:t>Overview</a:t>
            </a:r>
          </a:p>
        </p:txBody>
      </p:sp>
      <p:sp>
        <p:nvSpPr>
          <p:cNvPr id="261" name="What is data mining?…"/>
          <p:cNvSpPr txBox="1">
            <a:spLocks noGrp="1"/>
          </p:cNvSpPr>
          <p:nvPr>
            <p:ph type="body" idx="1"/>
          </p:nvPr>
        </p:nvSpPr>
        <p:spPr>
          <a:prstGeom prst="rect">
            <a:avLst/>
          </a:prstGeom>
        </p:spPr>
        <p:txBody>
          <a:bodyPr/>
          <a:lstStyle/>
          <a:p>
            <a:r>
              <a:t>What is data mining?</a:t>
            </a:r>
          </a:p>
          <a:p>
            <a:pPr>
              <a:defRPr>
                <a:solidFill>
                  <a:schemeClr val="accent5">
                    <a:hueOff val="-375889"/>
                    <a:satOff val="-9195"/>
                    <a:lumOff val="-14901"/>
                  </a:schemeClr>
                </a:solidFill>
              </a:defRPr>
            </a:pPr>
            <a:r>
              <a:t>Types of problems in data mining</a:t>
            </a:r>
          </a:p>
          <a:p>
            <a:r>
              <a:t>Data mining Model</a:t>
            </a:r>
          </a:p>
        </p:txBody>
      </p:sp>
      <p:sp>
        <p:nvSpPr>
          <p:cNvPr id="2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ypes of Problems"/>
          <p:cNvSpPr txBox="1">
            <a:spLocks noGrp="1"/>
          </p:cNvSpPr>
          <p:nvPr>
            <p:ph type="title"/>
          </p:nvPr>
        </p:nvSpPr>
        <p:spPr>
          <a:prstGeom prst="rect">
            <a:avLst/>
          </a:prstGeom>
        </p:spPr>
        <p:txBody>
          <a:bodyPr/>
          <a:lstStyle/>
          <a:p>
            <a:r>
              <a:t>Types of Problems</a:t>
            </a:r>
          </a:p>
        </p:txBody>
      </p:sp>
      <p:sp>
        <p:nvSpPr>
          <p:cNvPr id="265" name="Classification…"/>
          <p:cNvSpPr txBox="1">
            <a:spLocks noGrp="1"/>
          </p:cNvSpPr>
          <p:nvPr>
            <p:ph type="body" sz="quarter" idx="1"/>
          </p:nvPr>
        </p:nvSpPr>
        <p:spPr>
          <a:xfrm>
            <a:off x="508000" y="2324100"/>
            <a:ext cx="11988800" cy="1910701"/>
          </a:xfrm>
          <a:prstGeom prst="rect">
            <a:avLst/>
          </a:prstGeom>
        </p:spPr>
        <p:txBody>
          <a:bodyPr/>
          <a:lstStyle/>
          <a:p>
            <a:pPr marL="0" indent="0" defTabSz="432308">
              <a:spcBef>
                <a:spcPts val="1700"/>
              </a:spcBef>
              <a:buSzTx/>
              <a:buNone/>
              <a:defRPr sz="2664"/>
            </a:pPr>
            <a:r>
              <a:t>Classification</a:t>
            </a:r>
          </a:p>
          <a:p>
            <a:pPr marL="695452" lvl="1" indent="-347726" defTabSz="432308">
              <a:spcBef>
                <a:spcPts val="800"/>
              </a:spcBef>
              <a:defRPr sz="2368"/>
            </a:pPr>
            <a:r>
              <a:t>For each individual in a population, predict a </a:t>
            </a:r>
            <a:r>
              <a:rPr>
                <a:solidFill>
                  <a:schemeClr val="accent5">
                    <a:hueOff val="-375889"/>
                    <a:satOff val="-9195"/>
                    <a:lumOff val="-14901"/>
                  </a:schemeClr>
                </a:solidFill>
              </a:rPr>
              <a:t>categorical</a:t>
            </a:r>
            <a:r>
              <a:t> class label for some target</a:t>
            </a:r>
          </a:p>
          <a:p>
            <a:pPr marL="695452" lvl="1" indent="-347726" defTabSz="432308">
              <a:spcBef>
                <a:spcPts val="800"/>
              </a:spcBef>
              <a:defRPr sz="2368"/>
            </a:pPr>
            <a:r>
              <a:t>Usually comes with probability estimation or score</a:t>
            </a:r>
          </a:p>
        </p:txBody>
      </p:sp>
      <p:sp>
        <p:nvSpPr>
          <p:cNvPr id="26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grpSp>
        <p:nvGrpSpPr>
          <p:cNvPr id="271" name="Group"/>
          <p:cNvGrpSpPr/>
          <p:nvPr/>
        </p:nvGrpSpPr>
        <p:grpSpPr>
          <a:xfrm>
            <a:off x="609146" y="4542146"/>
            <a:ext cx="5116405" cy="3151620"/>
            <a:chOff x="20152" y="-50380"/>
            <a:chExt cx="5116403" cy="3151619"/>
          </a:xfrm>
        </p:grpSpPr>
        <p:pic>
          <p:nvPicPr>
            <p:cNvPr id="267" name="Screenshot 2018-01-21 23.11.43.png" descr="Screenshot 2018-01-21 23.11.43.png"/>
            <p:cNvPicPr>
              <a:picLocks noChangeAspect="1"/>
            </p:cNvPicPr>
            <p:nvPr/>
          </p:nvPicPr>
          <p:blipFill>
            <a:blip r:embed="rId3">
              <a:extLst/>
            </a:blip>
            <a:srcRect b="14701"/>
            <a:stretch>
              <a:fillRect/>
            </a:stretch>
          </p:blipFill>
          <p:spPr>
            <a:xfrm>
              <a:off x="20152" y="-50381"/>
              <a:ext cx="5005777" cy="3151620"/>
            </a:xfrm>
            <a:prstGeom prst="rect">
              <a:avLst/>
            </a:prstGeom>
            <a:ln w="12700" cap="flat">
              <a:noFill/>
              <a:miter lim="400000"/>
            </a:ln>
            <a:effectLst/>
          </p:spPr>
        </p:pic>
        <p:sp>
          <p:nvSpPr>
            <p:cNvPr id="268" name="Line"/>
            <p:cNvSpPr/>
            <p:nvPr/>
          </p:nvSpPr>
          <p:spPr>
            <a:xfrm>
              <a:off x="1764799" y="1595601"/>
              <a:ext cx="475535" cy="160162"/>
            </a:xfrm>
            <a:prstGeom prst="line">
              <a:avLst/>
            </a:prstGeom>
            <a:noFill/>
            <a:ln w="25400" cap="flat">
              <a:solidFill>
                <a:srgbClr val="0433FF"/>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269" name="Positive or Negative?"/>
            <p:cNvSpPr txBox="1"/>
            <p:nvPr/>
          </p:nvSpPr>
          <p:spPr>
            <a:xfrm>
              <a:off x="2128249" y="1425312"/>
              <a:ext cx="3008307" cy="5075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a:solidFill>
                    <a:srgbClr val="0433FF"/>
                  </a:solidFill>
                </a:defRPr>
              </a:lvl1pPr>
            </a:lstStyle>
            <a:p>
              <a:r>
                <a:t>Positive or Negative?</a:t>
              </a:r>
            </a:p>
          </p:txBody>
        </p:sp>
        <p:sp>
          <p:nvSpPr>
            <p:cNvPr id="270" name="Line"/>
            <p:cNvSpPr/>
            <p:nvPr/>
          </p:nvSpPr>
          <p:spPr>
            <a:xfrm flipV="1">
              <a:off x="1778417" y="1955246"/>
              <a:ext cx="456130" cy="456130"/>
            </a:xfrm>
            <a:prstGeom prst="line">
              <a:avLst/>
            </a:prstGeom>
            <a:noFill/>
            <a:ln w="25400" cap="flat">
              <a:solidFill>
                <a:srgbClr val="0433FF"/>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75" name="Group"/>
          <p:cNvGrpSpPr/>
          <p:nvPr/>
        </p:nvGrpSpPr>
        <p:grpSpPr>
          <a:xfrm>
            <a:off x="831983" y="4088750"/>
            <a:ext cx="11647944" cy="609601"/>
            <a:chOff x="0" y="0"/>
            <a:chExt cx="11647942" cy="609600"/>
          </a:xfrm>
        </p:grpSpPr>
        <p:sp>
          <p:nvSpPr>
            <p:cNvPr id="272"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273"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3000" b="1"/>
              </a:lvl1pPr>
            </a:lstStyle>
            <a:p>
              <a:r>
                <a:t>Examples</a:t>
              </a:r>
            </a:p>
          </p:txBody>
        </p:sp>
        <p:sp>
          <p:nvSpPr>
            <p:cNvPr id="274"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pic>
        <p:nvPicPr>
          <p:cNvPr id="276" name="Screenshot 2018-01-21 23.13.48.png" descr="Screenshot 2018-01-21 23.13.48.png"/>
          <p:cNvPicPr>
            <a:picLocks noChangeAspect="1"/>
          </p:cNvPicPr>
          <p:nvPr/>
        </p:nvPicPr>
        <p:blipFill>
          <a:blip r:embed="rId4">
            <a:extLst/>
          </a:blip>
          <a:stretch>
            <a:fillRect/>
          </a:stretch>
        </p:blipFill>
        <p:spPr>
          <a:xfrm>
            <a:off x="3106042" y="6939715"/>
            <a:ext cx="4248308" cy="2837081"/>
          </a:xfrm>
          <a:prstGeom prst="rect">
            <a:avLst/>
          </a:prstGeom>
          <a:ln w="12700">
            <a:miter lim="400000"/>
          </a:ln>
        </p:spPr>
      </p:pic>
      <p:grpSp>
        <p:nvGrpSpPr>
          <p:cNvPr id="279" name="Group"/>
          <p:cNvGrpSpPr/>
          <p:nvPr/>
        </p:nvGrpSpPr>
        <p:grpSpPr>
          <a:xfrm>
            <a:off x="8022864" y="4710663"/>
            <a:ext cx="3867013" cy="4387326"/>
            <a:chOff x="0" y="0"/>
            <a:chExt cx="3867012" cy="4387325"/>
          </a:xfrm>
        </p:grpSpPr>
        <p:pic>
          <p:nvPicPr>
            <p:cNvPr id="277" name="download.jpeg" descr="download.jpeg"/>
            <p:cNvPicPr>
              <a:picLocks noChangeAspect="1"/>
            </p:cNvPicPr>
            <p:nvPr/>
          </p:nvPicPr>
          <p:blipFill>
            <a:blip r:embed="rId5">
              <a:extLst/>
            </a:blip>
            <a:stretch>
              <a:fillRect/>
            </a:stretch>
          </p:blipFill>
          <p:spPr>
            <a:xfrm>
              <a:off x="0" y="520313"/>
              <a:ext cx="3867013" cy="3867013"/>
            </a:xfrm>
            <a:prstGeom prst="rect">
              <a:avLst/>
            </a:prstGeom>
            <a:ln w="12700" cap="flat">
              <a:noFill/>
              <a:miter lim="400000"/>
            </a:ln>
            <a:effectLst/>
          </p:spPr>
        </p:pic>
        <p:sp>
          <p:nvSpPr>
            <p:cNvPr id="278" name="Employee Turnover"/>
            <p:cNvSpPr txBox="1"/>
            <p:nvPr/>
          </p:nvSpPr>
          <p:spPr>
            <a:xfrm>
              <a:off x="537721" y="-1"/>
              <a:ext cx="2791570"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Employee Turnover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2" animBg="1" advAuto="0"/>
      <p:bldP spid="275" grpId="1" animBg="1" advAuto="0"/>
      <p:bldP spid="276" grpId="3" animBg="1" advAuto="0"/>
      <p:bldP spid="279"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ypes of Problems"/>
          <p:cNvSpPr txBox="1">
            <a:spLocks noGrp="1"/>
          </p:cNvSpPr>
          <p:nvPr>
            <p:ph type="title"/>
          </p:nvPr>
        </p:nvSpPr>
        <p:spPr>
          <a:prstGeom prst="rect">
            <a:avLst/>
          </a:prstGeom>
        </p:spPr>
        <p:txBody>
          <a:bodyPr/>
          <a:lstStyle/>
          <a:p>
            <a:r>
              <a:t>Types of Problems</a:t>
            </a:r>
          </a:p>
        </p:txBody>
      </p:sp>
      <p:sp>
        <p:nvSpPr>
          <p:cNvPr id="284" name="Regression…"/>
          <p:cNvSpPr txBox="1">
            <a:spLocks noGrp="1"/>
          </p:cNvSpPr>
          <p:nvPr>
            <p:ph type="body" sz="quarter" idx="1"/>
          </p:nvPr>
        </p:nvSpPr>
        <p:spPr>
          <a:xfrm>
            <a:off x="508000" y="2171700"/>
            <a:ext cx="11988800" cy="2091138"/>
          </a:xfrm>
          <a:prstGeom prst="rect">
            <a:avLst/>
          </a:prstGeom>
        </p:spPr>
        <p:txBody>
          <a:bodyPr/>
          <a:lstStyle/>
          <a:p>
            <a:pPr marL="0" indent="0" defTabSz="461518">
              <a:spcBef>
                <a:spcPts val="1800"/>
              </a:spcBef>
              <a:buSzTx/>
              <a:buNone/>
              <a:defRPr sz="2844"/>
            </a:pPr>
            <a:r>
              <a:t>Regression</a:t>
            </a:r>
          </a:p>
          <a:p>
            <a:pPr marL="742442" lvl="1" indent="-371221" defTabSz="461518">
              <a:spcBef>
                <a:spcPts val="900"/>
              </a:spcBef>
              <a:defRPr sz="2528"/>
            </a:pPr>
            <a:r>
              <a:rPr>
                <a:solidFill>
                  <a:schemeClr val="accent5">
                    <a:hueOff val="-375889"/>
                    <a:satOff val="-9195"/>
                    <a:lumOff val="-14901"/>
                  </a:schemeClr>
                </a:solidFill>
              </a:rPr>
              <a:t>Value</a:t>
            </a:r>
            <a:r>
              <a:t> estimation</a:t>
            </a:r>
          </a:p>
          <a:p>
            <a:pPr marL="742442" lvl="1" indent="-371221" defTabSz="461518">
              <a:spcBef>
                <a:spcPts val="900"/>
              </a:spcBef>
              <a:defRPr sz="2528"/>
            </a:pPr>
            <a:r>
              <a:t>For each individual in a population, predict a </a:t>
            </a:r>
            <a:r>
              <a:rPr>
                <a:solidFill>
                  <a:schemeClr val="accent5">
                    <a:hueOff val="-375889"/>
                    <a:satOff val="-9195"/>
                    <a:lumOff val="-14901"/>
                  </a:schemeClr>
                </a:solidFill>
              </a:rPr>
              <a:t>numerical</a:t>
            </a:r>
            <a:r>
              <a:t> value for some target</a:t>
            </a:r>
          </a:p>
        </p:txBody>
      </p:sp>
      <p:sp>
        <p:nvSpPr>
          <p:cNvPr id="2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grpSp>
        <p:nvGrpSpPr>
          <p:cNvPr id="289" name="Group"/>
          <p:cNvGrpSpPr/>
          <p:nvPr/>
        </p:nvGrpSpPr>
        <p:grpSpPr>
          <a:xfrm>
            <a:off x="831983" y="4088750"/>
            <a:ext cx="11647944" cy="609601"/>
            <a:chOff x="0" y="0"/>
            <a:chExt cx="11647942" cy="609600"/>
          </a:xfrm>
        </p:grpSpPr>
        <p:sp>
          <p:nvSpPr>
            <p:cNvPr id="286"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287"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3000" b="1"/>
              </a:lvl1pPr>
            </a:lstStyle>
            <a:p>
              <a:r>
                <a:t>Examples</a:t>
              </a:r>
            </a:p>
          </p:txBody>
        </p:sp>
        <p:sp>
          <p:nvSpPr>
            <p:cNvPr id="288"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grpSp>
        <p:nvGrpSpPr>
          <p:cNvPr id="292" name="Group"/>
          <p:cNvGrpSpPr/>
          <p:nvPr/>
        </p:nvGrpSpPr>
        <p:grpSpPr>
          <a:xfrm>
            <a:off x="764505" y="4408887"/>
            <a:ext cx="4729943" cy="3678265"/>
            <a:chOff x="0" y="0"/>
            <a:chExt cx="4729941" cy="3678264"/>
          </a:xfrm>
        </p:grpSpPr>
        <p:pic>
          <p:nvPicPr>
            <p:cNvPr id="290" name="house_price.jpg" descr="house_price.jpg"/>
            <p:cNvPicPr>
              <a:picLocks noChangeAspect="1"/>
            </p:cNvPicPr>
            <p:nvPr/>
          </p:nvPicPr>
          <p:blipFill>
            <a:blip r:embed="rId2">
              <a:extLst/>
            </a:blip>
            <a:stretch>
              <a:fillRect/>
            </a:stretch>
          </p:blipFill>
          <p:spPr>
            <a:xfrm>
              <a:off x="0" y="524226"/>
              <a:ext cx="4729942" cy="3154039"/>
            </a:xfrm>
            <a:prstGeom prst="rect">
              <a:avLst/>
            </a:prstGeom>
            <a:ln w="12700" cap="flat">
              <a:noFill/>
              <a:miter lim="400000"/>
            </a:ln>
            <a:effectLst/>
          </p:spPr>
        </p:pic>
        <p:sp>
          <p:nvSpPr>
            <p:cNvPr id="291" name="Price of a house"/>
            <p:cNvSpPr txBox="1"/>
            <p:nvPr/>
          </p:nvSpPr>
          <p:spPr>
            <a:xfrm>
              <a:off x="1161585" y="-1"/>
              <a:ext cx="2240460"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Price of a house</a:t>
              </a:r>
            </a:p>
          </p:txBody>
        </p:sp>
      </p:grpSp>
      <p:grpSp>
        <p:nvGrpSpPr>
          <p:cNvPr id="295" name="Group"/>
          <p:cNvGrpSpPr/>
          <p:nvPr/>
        </p:nvGrpSpPr>
        <p:grpSpPr>
          <a:xfrm>
            <a:off x="5831228" y="4925081"/>
            <a:ext cx="2945544" cy="4168133"/>
            <a:chOff x="0" y="0"/>
            <a:chExt cx="2945542" cy="4168132"/>
          </a:xfrm>
        </p:grpSpPr>
        <p:pic>
          <p:nvPicPr>
            <p:cNvPr id="293" name="images.jpeg" descr="images.jpeg"/>
            <p:cNvPicPr>
              <a:picLocks noChangeAspect="1"/>
            </p:cNvPicPr>
            <p:nvPr/>
          </p:nvPicPr>
          <p:blipFill>
            <a:blip r:embed="rId3">
              <a:extLst/>
            </a:blip>
            <a:stretch>
              <a:fillRect/>
            </a:stretch>
          </p:blipFill>
          <p:spPr>
            <a:xfrm>
              <a:off x="0" y="489867"/>
              <a:ext cx="2945543" cy="3678266"/>
            </a:xfrm>
            <a:prstGeom prst="rect">
              <a:avLst/>
            </a:prstGeom>
            <a:ln w="12700" cap="flat">
              <a:noFill/>
              <a:miter lim="400000"/>
            </a:ln>
            <a:effectLst/>
          </p:spPr>
        </p:pic>
        <p:sp>
          <p:nvSpPr>
            <p:cNvPr id="294" name="Sales forecast"/>
            <p:cNvSpPr txBox="1"/>
            <p:nvPr/>
          </p:nvSpPr>
          <p:spPr>
            <a:xfrm>
              <a:off x="516773" y="-1"/>
              <a:ext cx="1911996"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Sales forecast</a:t>
              </a:r>
            </a:p>
          </p:txBody>
        </p:sp>
      </p:grpSp>
      <p:grpSp>
        <p:nvGrpSpPr>
          <p:cNvPr id="298" name="Group"/>
          <p:cNvGrpSpPr/>
          <p:nvPr/>
        </p:nvGrpSpPr>
        <p:grpSpPr>
          <a:xfrm>
            <a:off x="9309948" y="5422899"/>
            <a:ext cx="3507645" cy="2893825"/>
            <a:chOff x="0" y="0"/>
            <a:chExt cx="3507644" cy="2893823"/>
          </a:xfrm>
        </p:grpSpPr>
        <p:pic>
          <p:nvPicPr>
            <p:cNvPr id="296" name="car_insurance.jpg" descr="car_insurance.jpg"/>
            <p:cNvPicPr>
              <a:picLocks noChangeAspect="1"/>
            </p:cNvPicPr>
            <p:nvPr/>
          </p:nvPicPr>
          <p:blipFill>
            <a:blip r:embed="rId4">
              <a:extLst/>
            </a:blip>
            <a:stretch>
              <a:fillRect/>
            </a:stretch>
          </p:blipFill>
          <p:spPr>
            <a:xfrm>
              <a:off x="0" y="564382"/>
              <a:ext cx="3507645" cy="2329442"/>
            </a:xfrm>
            <a:prstGeom prst="rect">
              <a:avLst/>
            </a:prstGeom>
            <a:ln w="12700" cap="flat">
              <a:noFill/>
              <a:miter lim="400000"/>
            </a:ln>
            <a:effectLst/>
          </p:spPr>
        </p:pic>
        <p:sp>
          <p:nvSpPr>
            <p:cNvPr id="297" name="Risk Analysis"/>
            <p:cNvSpPr txBox="1"/>
            <p:nvPr/>
          </p:nvSpPr>
          <p:spPr>
            <a:xfrm>
              <a:off x="782570" y="-1"/>
              <a:ext cx="1942505"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Risk Analysis</a:t>
              </a:r>
            </a:p>
          </p:txBody>
        </p:sp>
      </p:grpSp>
      <p:grpSp>
        <p:nvGrpSpPr>
          <p:cNvPr id="302" name="Group"/>
          <p:cNvGrpSpPr/>
          <p:nvPr/>
        </p:nvGrpSpPr>
        <p:grpSpPr>
          <a:xfrm>
            <a:off x="-20190611" y="4572000"/>
            <a:ext cx="11647943" cy="609601"/>
            <a:chOff x="0" y="0"/>
            <a:chExt cx="11647942" cy="609600"/>
          </a:xfrm>
        </p:grpSpPr>
        <p:sp>
          <p:nvSpPr>
            <p:cNvPr id="299"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300"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3000" b="1"/>
              </a:lvl1pPr>
            </a:lstStyle>
            <a:p>
              <a:r>
                <a:t>Examples</a:t>
              </a:r>
            </a:p>
          </p:txBody>
        </p:sp>
        <p:sp>
          <p:nvSpPr>
            <p:cNvPr id="301"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animBg="1" advAuto="0"/>
      <p:bldP spid="292" grpId="2" animBg="1" advAuto="0"/>
      <p:bldP spid="295" grpId="3" animBg="1" advAuto="0"/>
      <p:bldP spid="298" grpId="4" animBg="1" advAuto="0"/>
      <p:bldP spid="302" grpId="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ypes of Problems"/>
          <p:cNvSpPr txBox="1">
            <a:spLocks noGrp="1"/>
          </p:cNvSpPr>
          <p:nvPr>
            <p:ph type="title"/>
          </p:nvPr>
        </p:nvSpPr>
        <p:spPr>
          <a:prstGeom prst="rect">
            <a:avLst/>
          </a:prstGeom>
        </p:spPr>
        <p:txBody>
          <a:bodyPr/>
          <a:lstStyle/>
          <a:p>
            <a:r>
              <a:t>Types of Problems</a:t>
            </a:r>
          </a:p>
        </p:txBody>
      </p:sp>
      <p:sp>
        <p:nvSpPr>
          <p:cNvPr id="305" name="Clustering…"/>
          <p:cNvSpPr txBox="1">
            <a:spLocks noGrp="1"/>
          </p:cNvSpPr>
          <p:nvPr>
            <p:ph type="body" sz="quarter" idx="1"/>
          </p:nvPr>
        </p:nvSpPr>
        <p:spPr>
          <a:xfrm>
            <a:off x="508000" y="2165350"/>
            <a:ext cx="11988800" cy="1983541"/>
          </a:xfrm>
          <a:prstGeom prst="rect">
            <a:avLst/>
          </a:prstGeom>
        </p:spPr>
        <p:txBody>
          <a:bodyPr/>
          <a:lstStyle>
            <a:lvl1pPr marL="0" indent="0" defTabSz="449833">
              <a:spcBef>
                <a:spcPts val="1800"/>
              </a:spcBef>
              <a:buSzTx/>
              <a:buNone/>
              <a:defRPr sz="2772"/>
            </a:lvl1pPr>
            <a:lvl2pPr marL="723645" indent="-361822" defTabSz="449833">
              <a:spcBef>
                <a:spcPts val="900"/>
              </a:spcBef>
              <a:defRPr sz="2464"/>
            </a:lvl2pPr>
          </a:lstStyle>
          <a:p>
            <a:r>
              <a:t>Clustering</a:t>
            </a:r>
          </a:p>
          <a:p>
            <a:pPr lvl="1"/>
            <a:r>
              <a:t>To group individuals together by their similarity, so that individuals in the same group (cluster) are more similar (in some sense or another) to each other than to those in other groups(clusters)</a:t>
            </a: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grpSp>
        <p:nvGrpSpPr>
          <p:cNvPr id="310" name="Group"/>
          <p:cNvGrpSpPr/>
          <p:nvPr/>
        </p:nvGrpSpPr>
        <p:grpSpPr>
          <a:xfrm>
            <a:off x="831983" y="4088750"/>
            <a:ext cx="11647944" cy="609601"/>
            <a:chOff x="0" y="0"/>
            <a:chExt cx="11647942" cy="609600"/>
          </a:xfrm>
        </p:grpSpPr>
        <p:sp>
          <p:nvSpPr>
            <p:cNvPr id="307"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308"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3000" b="1"/>
              </a:lvl1pPr>
            </a:lstStyle>
            <a:p>
              <a:r>
                <a:t>Examples</a:t>
              </a:r>
            </a:p>
          </p:txBody>
        </p:sp>
        <p:sp>
          <p:nvSpPr>
            <p:cNvPr id="309"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pic>
        <p:nvPicPr>
          <p:cNvPr id="311" name="download (1).jpeg" descr="download (1).jpeg"/>
          <p:cNvPicPr>
            <a:picLocks noChangeAspect="1"/>
          </p:cNvPicPr>
          <p:nvPr/>
        </p:nvPicPr>
        <p:blipFill>
          <a:blip r:embed="rId2">
            <a:extLst/>
          </a:blip>
          <a:stretch>
            <a:fillRect/>
          </a:stretch>
        </p:blipFill>
        <p:spPr>
          <a:xfrm>
            <a:off x="2001156" y="5676900"/>
            <a:ext cx="4210260" cy="3153630"/>
          </a:xfrm>
          <a:prstGeom prst="rect">
            <a:avLst/>
          </a:prstGeom>
          <a:ln w="12700">
            <a:miter lim="400000"/>
          </a:ln>
        </p:spPr>
      </p:pic>
      <p:pic>
        <p:nvPicPr>
          <p:cNvPr id="312" name="7DKJA4w.png" descr="7DKJA4w.png"/>
          <p:cNvPicPr>
            <a:picLocks noChangeAspect="1"/>
          </p:cNvPicPr>
          <p:nvPr/>
        </p:nvPicPr>
        <p:blipFill>
          <a:blip r:embed="rId3">
            <a:extLst/>
          </a:blip>
          <a:stretch>
            <a:fillRect/>
          </a:stretch>
        </p:blipFill>
        <p:spPr>
          <a:xfrm>
            <a:off x="7889533" y="5716423"/>
            <a:ext cx="4099446" cy="3074584"/>
          </a:xfrm>
          <a:prstGeom prst="rect">
            <a:avLst/>
          </a:prstGeom>
          <a:ln w="12700">
            <a:miter lim="400000"/>
          </a:ln>
        </p:spPr>
      </p:pic>
      <p:sp>
        <p:nvSpPr>
          <p:cNvPr id="313" name="Consumer clustering"/>
          <p:cNvSpPr txBox="1"/>
          <p:nvPr/>
        </p:nvSpPr>
        <p:spPr>
          <a:xfrm>
            <a:off x="2524831" y="5035917"/>
            <a:ext cx="2937273"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Consumer clustering</a:t>
            </a:r>
          </a:p>
        </p:txBody>
      </p:sp>
      <p:sp>
        <p:nvSpPr>
          <p:cNvPr id="314" name="Product clustering"/>
          <p:cNvSpPr txBox="1"/>
          <p:nvPr/>
        </p:nvSpPr>
        <p:spPr>
          <a:xfrm>
            <a:off x="8382871" y="5142765"/>
            <a:ext cx="2599135"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Product clustering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ypes of Problems"/>
          <p:cNvSpPr txBox="1">
            <a:spLocks noGrp="1"/>
          </p:cNvSpPr>
          <p:nvPr>
            <p:ph type="title"/>
          </p:nvPr>
        </p:nvSpPr>
        <p:spPr>
          <a:prstGeom prst="rect">
            <a:avLst/>
          </a:prstGeom>
        </p:spPr>
        <p:txBody>
          <a:bodyPr/>
          <a:lstStyle/>
          <a:p>
            <a:r>
              <a:t>Types of Problems</a:t>
            </a:r>
          </a:p>
        </p:txBody>
      </p:sp>
      <p:sp>
        <p:nvSpPr>
          <p:cNvPr id="317" name="Co-occurrence Grouping…"/>
          <p:cNvSpPr txBox="1">
            <a:spLocks noGrp="1"/>
          </p:cNvSpPr>
          <p:nvPr>
            <p:ph type="body" sz="half" idx="1"/>
          </p:nvPr>
        </p:nvSpPr>
        <p:spPr>
          <a:xfrm>
            <a:off x="508000" y="2171700"/>
            <a:ext cx="11988800" cy="3398087"/>
          </a:xfrm>
          <a:prstGeom prst="rect">
            <a:avLst/>
          </a:prstGeom>
        </p:spPr>
        <p:txBody>
          <a:bodyPr/>
          <a:lstStyle/>
          <a:p>
            <a:pPr marL="0" indent="0" defTabSz="519937">
              <a:spcBef>
                <a:spcPts val="2100"/>
              </a:spcBef>
              <a:buSzTx/>
              <a:buNone/>
              <a:defRPr sz="3204"/>
            </a:pPr>
            <a:r>
              <a:t>Co-occurrence Grouping</a:t>
            </a:r>
          </a:p>
          <a:p>
            <a:pPr marL="836422" lvl="1" indent="-418211" defTabSz="519937">
              <a:spcBef>
                <a:spcPts val="1000"/>
              </a:spcBef>
              <a:defRPr sz="2848"/>
            </a:pPr>
            <a:r>
              <a:t>Also known as frequent items mining, association rule discovery, and market-basket analysis</a:t>
            </a:r>
          </a:p>
          <a:p>
            <a:pPr marL="836422" lvl="1" indent="-418211" defTabSz="519937">
              <a:spcBef>
                <a:spcPts val="1000"/>
              </a:spcBef>
              <a:defRPr sz="2848"/>
            </a:pPr>
            <a:r>
              <a:t>To find </a:t>
            </a:r>
            <a:r>
              <a:rPr i="1"/>
              <a:t>associations</a:t>
            </a:r>
            <a:r>
              <a:t> between entities based on transactions involving them</a:t>
            </a:r>
          </a:p>
          <a:p>
            <a:pPr marL="836422" lvl="1" indent="-418211" defTabSz="519937">
              <a:spcBef>
                <a:spcPts val="1000"/>
              </a:spcBef>
              <a:defRPr sz="2848"/>
            </a:pPr>
            <a:r>
              <a:t>Examples: product display, product recommendation, </a:t>
            </a:r>
            <a:r>
              <a:rPr u="sng">
                <a:hlinkClick r:id="rId3"/>
              </a:rPr>
              <a:t>Amazon</a:t>
            </a:r>
            <a:r>
              <a:t>,etc</a:t>
            </a:r>
          </a:p>
        </p:txBody>
      </p:sp>
      <p:pic>
        <p:nvPicPr>
          <p:cNvPr id="318" name="mb.jpg" descr="mb.jpg"/>
          <p:cNvPicPr>
            <a:picLocks noChangeAspect="1"/>
          </p:cNvPicPr>
          <p:nvPr/>
        </p:nvPicPr>
        <p:blipFill>
          <a:blip r:embed="rId4">
            <a:extLst/>
          </a:blip>
          <a:stretch>
            <a:fillRect/>
          </a:stretch>
        </p:blipFill>
        <p:spPr>
          <a:xfrm>
            <a:off x="3288192" y="5697503"/>
            <a:ext cx="6429633" cy="4037047"/>
          </a:xfrm>
          <a:prstGeom prst="rect">
            <a:avLst/>
          </a:prstGeom>
          <a:ln w="12700">
            <a:miter lim="400000"/>
          </a:ln>
        </p:spPr>
      </p:pic>
      <p:sp>
        <p:nvSpPr>
          <p:cNvPr id="3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pic>
        <p:nvPicPr>
          <p:cNvPr id="320" name="pokermon.png" descr="pokermon.png"/>
          <p:cNvPicPr>
            <a:picLocks noChangeAspect="1"/>
          </p:cNvPicPr>
          <p:nvPr/>
        </p:nvPicPr>
        <p:blipFill>
          <a:blip r:embed="rId5">
            <a:extLst/>
          </a:blip>
          <a:stretch>
            <a:fillRect/>
          </a:stretch>
        </p:blipFill>
        <p:spPr>
          <a:xfrm>
            <a:off x="3860769" y="6231686"/>
            <a:ext cx="1379054" cy="1379054"/>
          </a:xfrm>
          <a:prstGeom prst="rect">
            <a:avLst/>
          </a:prstGeom>
          <a:ln w="12700">
            <a:miter lim="400000"/>
          </a:ln>
        </p:spPr>
      </p:pic>
      <p:pic>
        <p:nvPicPr>
          <p:cNvPr id="321" name="whatsapp.png" descr="whatsapp.png"/>
          <p:cNvPicPr>
            <a:picLocks noChangeAspect="1"/>
          </p:cNvPicPr>
          <p:nvPr/>
        </p:nvPicPr>
        <p:blipFill>
          <a:blip r:embed="rId6">
            <a:extLst/>
          </a:blip>
          <a:stretch>
            <a:fillRect/>
          </a:stretch>
        </p:blipFill>
        <p:spPr>
          <a:xfrm>
            <a:off x="7198504" y="6052386"/>
            <a:ext cx="1996373" cy="199637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animBg="1" advAuto="0"/>
      <p:bldP spid="320" grpId="2" animBg="1" advAuto="0"/>
      <p:bldP spid="321"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ypes of Problems"/>
          <p:cNvSpPr txBox="1">
            <a:spLocks noGrp="1"/>
          </p:cNvSpPr>
          <p:nvPr>
            <p:ph type="title"/>
          </p:nvPr>
        </p:nvSpPr>
        <p:spPr>
          <a:prstGeom prst="rect">
            <a:avLst/>
          </a:prstGeom>
        </p:spPr>
        <p:txBody>
          <a:bodyPr/>
          <a:lstStyle/>
          <a:p>
            <a:r>
              <a:t>Types of Problems</a:t>
            </a:r>
          </a:p>
        </p:txBody>
      </p:sp>
      <p:sp>
        <p:nvSpPr>
          <p:cNvPr id="326" name="Data Reduction…"/>
          <p:cNvSpPr txBox="1">
            <a:spLocks noGrp="1"/>
          </p:cNvSpPr>
          <p:nvPr>
            <p:ph type="body" sz="half" idx="1"/>
          </p:nvPr>
        </p:nvSpPr>
        <p:spPr>
          <a:xfrm>
            <a:off x="508000" y="2628900"/>
            <a:ext cx="11988800" cy="2770287"/>
          </a:xfrm>
          <a:prstGeom prst="rect">
            <a:avLst/>
          </a:prstGeom>
        </p:spPr>
        <p:txBody>
          <a:bodyPr/>
          <a:lstStyle/>
          <a:p>
            <a:pPr marL="0" indent="0">
              <a:buSzTx/>
              <a:buNone/>
            </a:pPr>
            <a:r>
              <a:t>Data Reduction</a:t>
            </a:r>
          </a:p>
          <a:p>
            <a:pPr lvl="1">
              <a:spcBef>
                <a:spcPts val="1200"/>
              </a:spcBef>
              <a:defRPr sz="3200"/>
            </a:pPr>
            <a:r>
              <a:t>To replace a large set of data with a smaller set of data that contains much of the important information in the large set.</a:t>
            </a:r>
          </a:p>
          <a:p>
            <a:pPr lvl="1">
              <a:spcBef>
                <a:spcPts val="1200"/>
              </a:spcBef>
              <a:defRPr sz="3200"/>
            </a:pPr>
            <a:r>
              <a:t>Usually involves loss of information; trade-off</a:t>
            </a:r>
          </a:p>
        </p:txBody>
      </p:sp>
      <p:sp>
        <p:nvSpPr>
          <p:cNvPr id="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ractice"/>
          <p:cNvSpPr txBox="1">
            <a:spLocks noGrp="1"/>
          </p:cNvSpPr>
          <p:nvPr>
            <p:ph type="title"/>
          </p:nvPr>
        </p:nvSpPr>
        <p:spPr>
          <a:prstGeom prst="rect">
            <a:avLst/>
          </a:prstGeom>
        </p:spPr>
        <p:txBody>
          <a:bodyPr/>
          <a:lstStyle/>
          <a:p>
            <a:r>
              <a:t>Practice</a:t>
            </a:r>
          </a:p>
        </p:txBody>
      </p:sp>
      <p:sp>
        <p:nvSpPr>
          <p:cNvPr id="330" name="What types of problems are they?…"/>
          <p:cNvSpPr txBox="1">
            <a:spLocks noGrp="1"/>
          </p:cNvSpPr>
          <p:nvPr>
            <p:ph type="body" idx="1"/>
          </p:nvPr>
        </p:nvSpPr>
        <p:spPr>
          <a:prstGeom prst="rect">
            <a:avLst/>
          </a:prstGeom>
        </p:spPr>
        <p:txBody>
          <a:bodyPr/>
          <a:lstStyle/>
          <a:p>
            <a:pPr marL="0" indent="0">
              <a:buSzTx/>
              <a:buNone/>
            </a:pPr>
            <a:r>
              <a:rPr dirty="0"/>
              <a:t>What types of problems are they?</a:t>
            </a:r>
          </a:p>
          <a:p>
            <a:pPr marL="228600" indent="-228600">
              <a:buSzPct val="100000"/>
              <a:buAutoNum type="arabicPeriod"/>
            </a:pPr>
            <a:r>
              <a:rPr dirty="0"/>
              <a:t>What is the rent of an apartment next year?</a:t>
            </a:r>
            <a:r>
              <a:rPr lang="en-US" dirty="0"/>
              <a:t> </a:t>
            </a:r>
            <a:r>
              <a:rPr lang="en-US" sz="2800" dirty="0"/>
              <a:t>(regression)</a:t>
            </a:r>
            <a:endParaRPr dirty="0"/>
          </a:p>
          <a:p>
            <a:pPr marL="228600" indent="-228600">
              <a:buSzPct val="100000"/>
              <a:buAutoNum type="arabicPeriod"/>
            </a:pPr>
            <a:r>
              <a:rPr dirty="0"/>
              <a:t>Will the customer buy the new product?</a:t>
            </a:r>
            <a:r>
              <a:rPr lang="en-US" dirty="0"/>
              <a:t> </a:t>
            </a:r>
            <a:r>
              <a:rPr lang="en-US" sz="2800" dirty="0"/>
              <a:t>(classification)</a:t>
            </a:r>
            <a:endParaRPr sz="2800" dirty="0"/>
          </a:p>
          <a:p>
            <a:pPr marL="228600" indent="-228600">
              <a:buSzPct val="100000"/>
              <a:buFont typeface="Zapf Dingbats"/>
              <a:buAutoNum type="arabicPeriod"/>
            </a:pPr>
            <a:r>
              <a:rPr dirty="0"/>
              <a:t>Are there any interesting natural groupings of students?</a:t>
            </a:r>
            <a:r>
              <a:rPr lang="en-US" dirty="0"/>
              <a:t> </a:t>
            </a:r>
            <a:r>
              <a:rPr lang="en-US" sz="2800" dirty="0"/>
              <a:t>(clustering)</a:t>
            </a:r>
            <a:endParaRPr sz="2800" dirty="0"/>
          </a:p>
          <a:p>
            <a:pPr marL="228600" indent="-228600">
              <a:buSzPct val="100000"/>
              <a:buAutoNum type="arabicPeriod"/>
            </a:pPr>
            <a:r>
              <a:rPr dirty="0"/>
              <a:t>Select some informative features from a data set for faster computation</a:t>
            </a:r>
            <a:r>
              <a:rPr lang="en-US" dirty="0"/>
              <a:t> </a:t>
            </a:r>
            <a:r>
              <a:rPr lang="en-US" sz="2800" dirty="0"/>
              <a:t>(data reduction)</a:t>
            </a:r>
            <a:endParaRPr sz="2800" dirty="0"/>
          </a:p>
          <a:p>
            <a:pPr marL="228600" indent="-228600">
              <a:buSzPct val="100000"/>
              <a:buAutoNum type="arabicPeriod"/>
            </a:pPr>
            <a:r>
              <a:rPr dirty="0"/>
              <a:t>Is it going to rain t</a:t>
            </a:r>
            <a:r>
              <a:rPr lang="en-US" dirty="0"/>
              <a:t>omorrow</a:t>
            </a:r>
            <a:r>
              <a:rPr dirty="0"/>
              <a:t>?</a:t>
            </a:r>
            <a:r>
              <a:rPr lang="en-US" dirty="0"/>
              <a:t> </a:t>
            </a:r>
            <a:r>
              <a:rPr lang="en-US" sz="2800" dirty="0"/>
              <a:t>(classification)</a:t>
            </a:r>
            <a:endParaRPr dirty="0"/>
          </a:p>
        </p:txBody>
      </p:sp>
      <p:sp>
        <p:nvSpPr>
          <p:cNvPr id="3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art II Overview"/>
          <p:cNvSpPr txBox="1">
            <a:spLocks noGrp="1"/>
          </p:cNvSpPr>
          <p:nvPr>
            <p:ph type="title"/>
          </p:nvPr>
        </p:nvSpPr>
        <p:spPr>
          <a:prstGeom prst="rect">
            <a:avLst/>
          </a:prstGeom>
        </p:spPr>
        <p:txBody>
          <a:bodyPr/>
          <a:lstStyle/>
          <a:p>
            <a:r>
              <a:t>Part II Overview</a:t>
            </a:r>
          </a:p>
        </p:txBody>
      </p:sp>
      <p:sp>
        <p:nvSpPr>
          <p:cNvPr id="334" name="Data Mining Process…"/>
          <p:cNvSpPr txBox="1">
            <a:spLocks noGrp="1"/>
          </p:cNvSpPr>
          <p:nvPr>
            <p:ph type="body" idx="1"/>
          </p:nvPr>
        </p:nvSpPr>
        <p:spPr>
          <a:prstGeom prst="rect">
            <a:avLst/>
          </a:prstGeom>
        </p:spPr>
        <p:txBody>
          <a:bodyPr/>
          <a:lstStyle/>
          <a:p>
            <a:pPr>
              <a:defRPr>
                <a:solidFill>
                  <a:schemeClr val="accent5">
                    <a:hueOff val="-411174"/>
                    <a:satOff val="4030"/>
                    <a:lumOff val="-29867"/>
                  </a:schemeClr>
                </a:solidFill>
              </a:defRPr>
            </a:pPr>
            <a:r>
              <a:rPr dirty="0"/>
              <a:t>Data Mining Process</a:t>
            </a:r>
          </a:p>
          <a:p>
            <a:r>
              <a:rPr dirty="0"/>
              <a:t>Supervised</a:t>
            </a:r>
            <a:r>
              <a:rPr lang="en-US" dirty="0">
                <a:highlight>
                  <a:srgbClr val="FFFF00"/>
                </a:highlight>
              </a:rPr>
              <a:t>-hold out sets</a:t>
            </a:r>
            <a:r>
              <a:rPr dirty="0">
                <a:highlight>
                  <a:srgbClr val="FFFF00"/>
                </a:highlight>
              </a:rPr>
              <a:t> </a:t>
            </a:r>
            <a:r>
              <a:rPr dirty="0"/>
              <a:t>vs Unsupervised</a:t>
            </a:r>
          </a:p>
          <a:p>
            <a:r>
              <a:rPr dirty="0"/>
              <a:t>CRISP-DM</a:t>
            </a:r>
            <a:endParaRPr lang="en-US" dirty="0"/>
          </a:p>
          <a:p>
            <a:r>
              <a:rPr lang="en-US" dirty="0"/>
              <a:t>Hold out sets</a:t>
            </a:r>
          </a:p>
          <a:p>
            <a:r>
              <a:rPr lang="en-US" dirty="0"/>
              <a:t>70/15validation/15test first 15 picks the model (comparing model A and B and C) and then second 15 measures how good-guards in over confidence</a:t>
            </a:r>
            <a:endParaRPr dirty="0"/>
          </a:p>
        </p:txBody>
      </p:sp>
      <p:sp>
        <p:nvSpPr>
          <p:cNvPr id="3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Data Mining Model"/>
          <p:cNvSpPr txBox="1">
            <a:spLocks noGrp="1"/>
          </p:cNvSpPr>
          <p:nvPr>
            <p:ph type="title"/>
          </p:nvPr>
        </p:nvSpPr>
        <p:spPr>
          <a:prstGeom prst="rect">
            <a:avLst/>
          </a:prstGeom>
        </p:spPr>
        <p:txBody>
          <a:bodyPr/>
          <a:lstStyle/>
          <a:p>
            <a:r>
              <a:t>Data Mining Model</a:t>
            </a:r>
          </a:p>
        </p:txBody>
      </p:sp>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339" name="f(X) = Y"/>
          <p:cNvSpPr txBox="1"/>
          <p:nvPr/>
        </p:nvSpPr>
        <p:spPr>
          <a:xfrm>
            <a:off x="5130113" y="2046819"/>
            <a:ext cx="2460688" cy="10033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5400">
                <a:solidFill>
                  <a:srgbClr val="000000"/>
                </a:solidFill>
              </a:defRPr>
            </a:lvl1pPr>
          </a:lstStyle>
          <a:p>
            <a:r>
              <a:t>f(X) = Y</a:t>
            </a:r>
          </a:p>
        </p:txBody>
      </p:sp>
      <p:sp>
        <p:nvSpPr>
          <p:cNvPr id="340" name="Line"/>
          <p:cNvSpPr/>
          <p:nvPr/>
        </p:nvSpPr>
        <p:spPr>
          <a:xfrm flipH="1">
            <a:off x="4736881" y="3088473"/>
            <a:ext cx="812834" cy="497173"/>
          </a:xfrm>
          <a:prstGeom prst="line">
            <a:avLst/>
          </a:prstGeom>
          <a:ln w="25400">
            <a:solidFill>
              <a:srgbClr val="414141"/>
            </a:solidFill>
            <a:miter lim="400000"/>
            <a:tailEnd type="triangle"/>
          </a:ln>
        </p:spPr>
        <p:txBody>
          <a:bodyPr lIns="50800" tIns="50800" rIns="50800" bIns="50800" anchor="ctr"/>
          <a:lstStyle/>
          <a:p>
            <a:pPr>
              <a:defRPr sz="3200"/>
            </a:pPr>
            <a:endParaRPr/>
          </a:p>
        </p:txBody>
      </p:sp>
      <p:sp>
        <p:nvSpPr>
          <p:cNvPr id="341" name="input/features/covariates"/>
          <p:cNvSpPr txBox="1"/>
          <p:nvPr/>
        </p:nvSpPr>
        <p:spPr>
          <a:xfrm>
            <a:off x="979020" y="3348530"/>
            <a:ext cx="3651945"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input/features/covariates</a:t>
            </a:r>
          </a:p>
        </p:txBody>
      </p:sp>
      <p:sp>
        <p:nvSpPr>
          <p:cNvPr id="342" name="output/target/prediction/decision…"/>
          <p:cNvSpPr txBox="1"/>
          <p:nvPr/>
        </p:nvSpPr>
        <p:spPr>
          <a:xfrm>
            <a:off x="7573964" y="3430632"/>
            <a:ext cx="5175202"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output/target/prediction/decision…</a:t>
            </a:r>
          </a:p>
        </p:txBody>
      </p:sp>
      <p:sp>
        <p:nvSpPr>
          <p:cNvPr id="343" name="Line"/>
          <p:cNvSpPr/>
          <p:nvPr/>
        </p:nvSpPr>
        <p:spPr>
          <a:xfrm>
            <a:off x="7281432" y="2969177"/>
            <a:ext cx="877549" cy="496710"/>
          </a:xfrm>
          <a:prstGeom prst="line">
            <a:avLst/>
          </a:prstGeom>
          <a:ln w="25400">
            <a:solidFill>
              <a:srgbClr val="414141"/>
            </a:solidFill>
            <a:miter lim="400000"/>
            <a:tailEnd type="triangle"/>
          </a:ln>
        </p:spPr>
        <p:txBody>
          <a:bodyPr lIns="50800" tIns="50800" rIns="50800" bIns="50800" anchor="ctr"/>
          <a:lstStyle/>
          <a:p>
            <a:pPr>
              <a:defRPr sz="3200"/>
            </a:pPr>
            <a:endParaRPr/>
          </a:p>
        </p:txBody>
      </p:sp>
      <p:sp>
        <p:nvSpPr>
          <p:cNvPr id="344" name="How to choose X?"/>
          <p:cNvSpPr txBox="1"/>
          <p:nvPr/>
        </p:nvSpPr>
        <p:spPr>
          <a:xfrm>
            <a:off x="270554" y="2514599"/>
            <a:ext cx="2542134"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How to choose X?</a:t>
            </a:r>
          </a:p>
        </p:txBody>
      </p:sp>
      <p:graphicFrame>
        <p:nvGraphicFramePr>
          <p:cNvPr id="345" name="Table"/>
          <p:cNvGraphicFramePr/>
          <p:nvPr/>
        </p:nvGraphicFramePr>
        <p:xfrm>
          <a:off x="2385762" y="5782661"/>
          <a:ext cx="9323580" cy="3488012"/>
        </p:xfrm>
        <a:graphic>
          <a:graphicData uri="http://schemas.openxmlformats.org/drawingml/2006/table">
            <a:tbl>
              <a:tblPr firstRow="1" bandRow="1">
                <a:tableStyleId>{4C3C2611-4C71-4FC5-86AE-919BDF0F9419}</a:tableStyleId>
              </a:tblPr>
              <a:tblGrid>
                <a:gridCol w="1553930">
                  <a:extLst>
                    <a:ext uri="{9D8B030D-6E8A-4147-A177-3AD203B41FA5}">
                      <a16:colId xmlns:a16="http://schemas.microsoft.com/office/drawing/2014/main" val="20000"/>
                    </a:ext>
                  </a:extLst>
                </a:gridCol>
                <a:gridCol w="1553930">
                  <a:extLst>
                    <a:ext uri="{9D8B030D-6E8A-4147-A177-3AD203B41FA5}">
                      <a16:colId xmlns:a16="http://schemas.microsoft.com/office/drawing/2014/main" val="20001"/>
                    </a:ext>
                  </a:extLst>
                </a:gridCol>
                <a:gridCol w="1553930">
                  <a:extLst>
                    <a:ext uri="{9D8B030D-6E8A-4147-A177-3AD203B41FA5}">
                      <a16:colId xmlns:a16="http://schemas.microsoft.com/office/drawing/2014/main" val="20002"/>
                    </a:ext>
                  </a:extLst>
                </a:gridCol>
                <a:gridCol w="1553930">
                  <a:extLst>
                    <a:ext uri="{9D8B030D-6E8A-4147-A177-3AD203B41FA5}">
                      <a16:colId xmlns:a16="http://schemas.microsoft.com/office/drawing/2014/main" val="20003"/>
                    </a:ext>
                  </a:extLst>
                </a:gridCol>
                <a:gridCol w="1553930">
                  <a:extLst>
                    <a:ext uri="{9D8B030D-6E8A-4147-A177-3AD203B41FA5}">
                      <a16:colId xmlns:a16="http://schemas.microsoft.com/office/drawing/2014/main" val="20004"/>
                    </a:ext>
                  </a:extLst>
                </a:gridCol>
                <a:gridCol w="1553930">
                  <a:extLst>
                    <a:ext uri="{9D8B030D-6E8A-4147-A177-3AD203B41FA5}">
                      <a16:colId xmlns:a16="http://schemas.microsoft.com/office/drawing/2014/main" val="20005"/>
                    </a:ext>
                  </a:extLst>
                </a:gridCol>
              </a:tblGrid>
              <a:tr h="755409">
                <a:tc>
                  <a:txBody>
                    <a:bodyPr/>
                    <a:lstStyle/>
                    <a:p>
                      <a:pPr defTabSz="914400">
                        <a:defRPr>
                          <a:solidFill>
                            <a:srgbClr val="000000"/>
                          </a:solidFill>
                        </a:defRPr>
                      </a:pPr>
                      <a:r>
                        <a:rPr sz="2300">
                          <a:latin typeface="Arial"/>
                          <a:ea typeface="Arial"/>
                          <a:cs typeface="Arial"/>
                          <a:sym typeface="Arial"/>
                        </a:rPr>
                        <a:t>No.</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Age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Gender</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Income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Balance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Mortgage payment</a:t>
                      </a:r>
                    </a:p>
                  </a:txBody>
                  <a:tcPr marL="9525" marR="9525" marT="9525" marB="9525" anchor="ctr" horzOverflow="overflow"/>
                </a:tc>
                <a:extLst>
                  <a:ext uri="{0D108BD9-81ED-4DB2-BD59-A6C34878D82A}">
                    <a16:rowId xmlns:a16="http://schemas.microsoft.com/office/drawing/2014/main" val="10000"/>
                  </a:ext>
                </a:extLst>
              </a:tr>
              <a:tr h="578987">
                <a:tc>
                  <a:txBody>
                    <a:bodyPr/>
                    <a:lstStyle/>
                    <a:p>
                      <a:pPr defTabSz="914400">
                        <a:defRPr>
                          <a:solidFill>
                            <a:srgbClr val="000000"/>
                          </a:solidFill>
                        </a:defRPr>
                      </a:pPr>
                      <a:r>
                        <a:rPr sz="2300">
                          <a:solidFill>
                            <a:srgbClr val="414141"/>
                          </a:solidFill>
                        </a:rPr>
                        <a:t>1</a:t>
                      </a:r>
                    </a:p>
                  </a:txBody>
                  <a:tcPr marL="45720" marR="45720" anchor="ctr" horzOverflow="overflow"/>
                </a:tc>
                <a:tc>
                  <a:txBody>
                    <a:bodyPr/>
                    <a:lstStyle/>
                    <a:p>
                      <a:pPr defTabSz="914400">
                        <a:defRPr>
                          <a:solidFill>
                            <a:srgbClr val="000000"/>
                          </a:solidFill>
                        </a:defRPr>
                      </a:pPr>
                      <a:r>
                        <a:rPr sz="2300">
                          <a:solidFill>
                            <a:srgbClr val="414141"/>
                          </a:solidFill>
                        </a:rPr>
                        <a:t>32</a:t>
                      </a:r>
                    </a:p>
                  </a:txBody>
                  <a:tcPr marL="45720" marR="45720" anchor="ctr" horzOverflow="overflow"/>
                </a:tc>
                <a:tc>
                  <a:txBody>
                    <a:bodyPr/>
                    <a:lstStyle/>
                    <a:p>
                      <a:pPr defTabSz="914400">
                        <a:defRPr>
                          <a:solidFill>
                            <a:srgbClr val="000000"/>
                          </a:solidFill>
                        </a:defRPr>
                      </a:pPr>
                      <a:r>
                        <a:rPr sz="2300">
                          <a:solidFill>
                            <a:srgbClr val="414141"/>
                          </a:solidFill>
                        </a:rPr>
                        <a:t>F</a:t>
                      </a:r>
                    </a:p>
                  </a:txBody>
                  <a:tcPr marL="45720" marR="45720" anchor="ctr" horzOverflow="overflow"/>
                </a:tc>
                <a:tc>
                  <a:txBody>
                    <a:bodyPr/>
                    <a:lstStyle/>
                    <a:p>
                      <a:pPr defTabSz="914400">
                        <a:defRPr>
                          <a:solidFill>
                            <a:srgbClr val="000000"/>
                          </a:solidFill>
                        </a:defRPr>
                      </a:pPr>
                      <a:r>
                        <a:rPr sz="2300">
                          <a:solidFill>
                            <a:srgbClr val="414141"/>
                          </a:solidFill>
                        </a:rPr>
                        <a:t>25000</a:t>
                      </a:r>
                    </a:p>
                  </a:txBody>
                  <a:tcPr marL="45720" marR="45720" anchor="ctr" horzOverflow="overflow"/>
                </a:tc>
                <a:tc>
                  <a:txBody>
                    <a:bodyPr/>
                    <a:lstStyle/>
                    <a:p>
                      <a:pPr defTabSz="914400">
                        <a:defRPr>
                          <a:solidFill>
                            <a:srgbClr val="000000"/>
                          </a:solidFill>
                        </a:defRPr>
                      </a:pPr>
                      <a:r>
                        <a:rPr sz="2300">
                          <a:solidFill>
                            <a:srgbClr val="414141"/>
                          </a:solidFill>
                        </a:rPr>
                        <a:t>32000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1"/>
                  </a:ext>
                </a:extLst>
              </a:tr>
              <a:tr h="536965">
                <a:tc>
                  <a:txBody>
                    <a:bodyPr/>
                    <a:lstStyle/>
                    <a:p>
                      <a:pPr defTabSz="914400">
                        <a:defRPr>
                          <a:solidFill>
                            <a:srgbClr val="000000"/>
                          </a:solidFill>
                        </a:defRPr>
                      </a:pPr>
                      <a:r>
                        <a:rPr sz="2300">
                          <a:solidFill>
                            <a:srgbClr val="414141"/>
                          </a:solidFill>
                        </a:rPr>
                        <a:t>2</a:t>
                      </a:r>
                    </a:p>
                  </a:txBody>
                  <a:tcPr marL="45720" marR="45720" anchor="ctr" horzOverflow="overflow"/>
                </a:tc>
                <a:tc>
                  <a:txBody>
                    <a:bodyPr/>
                    <a:lstStyle/>
                    <a:p>
                      <a:pPr defTabSz="914400">
                        <a:defRPr>
                          <a:solidFill>
                            <a:srgbClr val="000000"/>
                          </a:solidFill>
                        </a:defRPr>
                      </a:pPr>
                      <a:r>
                        <a:rPr sz="2300">
                          <a:solidFill>
                            <a:srgbClr val="414141"/>
                          </a:solidFill>
                        </a:rPr>
                        <a:t>49</a:t>
                      </a:r>
                    </a:p>
                  </a:txBody>
                  <a:tcPr marL="45720" marR="45720" anchor="ctr" horzOverflow="overflow"/>
                </a:tc>
                <a:tc>
                  <a:txBody>
                    <a:bodyPr/>
                    <a:lstStyle/>
                    <a:p>
                      <a:pPr defTabSz="914400">
                        <a:defRPr>
                          <a:solidFill>
                            <a:srgbClr val="000000"/>
                          </a:solidFill>
                        </a:defRPr>
                      </a:pPr>
                      <a:r>
                        <a:rPr sz="2300">
                          <a:solidFill>
                            <a:srgbClr val="414141"/>
                          </a:solidFill>
                        </a:rPr>
                        <a:t>M</a:t>
                      </a:r>
                    </a:p>
                  </a:txBody>
                  <a:tcPr marL="45720" marR="45720" anchor="ctr" horzOverflow="overflow"/>
                </a:tc>
                <a:tc>
                  <a:txBody>
                    <a:bodyPr/>
                    <a:lstStyle/>
                    <a:p>
                      <a:pPr defTabSz="914400">
                        <a:defRPr>
                          <a:solidFill>
                            <a:srgbClr val="000000"/>
                          </a:solidFill>
                        </a:defRPr>
                      </a:pPr>
                      <a:r>
                        <a:rPr sz="2300">
                          <a:solidFill>
                            <a:srgbClr val="414141"/>
                          </a:solidFill>
                        </a:rPr>
                        <a:t>12000</a:t>
                      </a:r>
                    </a:p>
                  </a:txBody>
                  <a:tcPr marL="45720" marR="45720" anchor="ctr" horzOverflow="overflow"/>
                </a:tc>
                <a:tc>
                  <a:txBody>
                    <a:bodyPr/>
                    <a:lstStyle/>
                    <a:p>
                      <a:pPr defTabSz="914400">
                        <a:defRPr>
                          <a:solidFill>
                            <a:srgbClr val="000000"/>
                          </a:solidFill>
                        </a:defRPr>
                      </a:pPr>
                      <a:r>
                        <a:rPr sz="2300">
                          <a:solidFill>
                            <a:srgbClr val="414141"/>
                          </a:solidFill>
                        </a:rPr>
                        <a:t>-3000</a:t>
                      </a:r>
                    </a:p>
                  </a:txBody>
                  <a:tcPr marL="45720" marR="45720" anchor="ctr" horzOverflow="overflow"/>
                </a:tc>
                <a:tc>
                  <a:txBody>
                    <a:bodyPr/>
                    <a:lstStyle/>
                    <a:p>
                      <a:pPr defTabSz="914400">
                        <a:defRPr>
                          <a:solidFill>
                            <a:srgbClr val="000000"/>
                          </a:solidFill>
                        </a:defRPr>
                      </a:pPr>
                      <a:r>
                        <a:rPr sz="2300">
                          <a:solidFill>
                            <a:srgbClr val="414141"/>
                          </a:solidFill>
                        </a:rPr>
                        <a:t>N</a:t>
                      </a:r>
                    </a:p>
                  </a:txBody>
                  <a:tcPr marL="45720" marR="45720" anchor="ctr" horzOverflow="overflow"/>
                </a:tc>
                <a:extLst>
                  <a:ext uri="{0D108BD9-81ED-4DB2-BD59-A6C34878D82A}">
                    <a16:rowId xmlns:a16="http://schemas.microsoft.com/office/drawing/2014/main" val="10002"/>
                  </a:ext>
                </a:extLst>
              </a:tr>
              <a:tr h="530140">
                <a:tc>
                  <a:txBody>
                    <a:bodyPr/>
                    <a:lstStyle/>
                    <a:p>
                      <a:pPr defTabSz="914400">
                        <a:defRPr>
                          <a:solidFill>
                            <a:srgbClr val="000000"/>
                          </a:solidFill>
                        </a:defRPr>
                      </a:pPr>
                      <a:r>
                        <a:rPr sz="2300">
                          <a:solidFill>
                            <a:srgbClr val="414141"/>
                          </a:solidFill>
                        </a:rPr>
                        <a:t>3</a:t>
                      </a:r>
                    </a:p>
                  </a:txBody>
                  <a:tcPr marL="45720" marR="45720" anchor="ctr" horzOverflow="overflow"/>
                </a:tc>
                <a:tc>
                  <a:txBody>
                    <a:bodyPr/>
                    <a:lstStyle/>
                    <a:p>
                      <a:pPr defTabSz="914400">
                        <a:defRPr>
                          <a:solidFill>
                            <a:srgbClr val="000000"/>
                          </a:solidFill>
                        </a:defRPr>
                      </a:pPr>
                      <a:r>
                        <a:rPr sz="2300">
                          <a:solidFill>
                            <a:srgbClr val="414141"/>
                          </a:solidFill>
                        </a:rPr>
                        <a:t>60</a:t>
                      </a:r>
                    </a:p>
                  </a:txBody>
                  <a:tcPr marL="45720" marR="45720" anchor="ctr" horzOverflow="overflow"/>
                </a:tc>
                <a:tc>
                  <a:txBody>
                    <a:bodyPr/>
                    <a:lstStyle/>
                    <a:p>
                      <a:pPr defTabSz="914400">
                        <a:defRPr>
                          <a:solidFill>
                            <a:srgbClr val="000000"/>
                          </a:solidFill>
                        </a:defRPr>
                      </a:pPr>
                      <a:r>
                        <a:rPr sz="2300">
                          <a:solidFill>
                            <a:srgbClr val="414141"/>
                          </a:solidFill>
                        </a:rPr>
                        <a:t>F</a:t>
                      </a:r>
                    </a:p>
                  </a:txBody>
                  <a:tcPr marL="45720" marR="45720" anchor="ctr" horzOverflow="overflow"/>
                </a:tc>
                <a:tc>
                  <a:txBody>
                    <a:bodyPr/>
                    <a:lstStyle/>
                    <a:p>
                      <a:pPr defTabSz="914400">
                        <a:defRPr>
                          <a:solidFill>
                            <a:srgbClr val="000000"/>
                          </a:solidFill>
                        </a:defRPr>
                      </a:pPr>
                      <a:r>
                        <a:rPr sz="2300">
                          <a:solidFill>
                            <a:srgbClr val="414141"/>
                          </a:solidFill>
                        </a:rPr>
                        <a:t>8000</a:t>
                      </a:r>
                    </a:p>
                  </a:txBody>
                  <a:tcPr marL="45720" marR="45720" anchor="ctr" horzOverflow="overflow"/>
                </a:tc>
                <a:tc>
                  <a:txBody>
                    <a:bodyPr/>
                    <a:lstStyle/>
                    <a:p>
                      <a:pPr defTabSz="914400">
                        <a:defRPr>
                          <a:solidFill>
                            <a:srgbClr val="000000"/>
                          </a:solidFill>
                        </a:defRPr>
                      </a:pPr>
                      <a:r>
                        <a:rPr sz="2300">
                          <a:solidFill>
                            <a:srgbClr val="414141"/>
                          </a:solidFill>
                        </a:rPr>
                        <a:t>1000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3"/>
                  </a:ext>
                </a:extLst>
              </a:tr>
              <a:tr h="528648">
                <a:tc>
                  <a:txBody>
                    <a:bodyPr/>
                    <a:lstStyle/>
                    <a:p>
                      <a:pPr defTabSz="914400">
                        <a:defRPr>
                          <a:solidFill>
                            <a:srgbClr val="000000"/>
                          </a:solidFill>
                        </a:defRPr>
                      </a:pPr>
                      <a:r>
                        <a:rPr sz="2300">
                          <a:solidFill>
                            <a:srgbClr val="414141"/>
                          </a:solidFill>
                        </a:rPr>
                        <a:t>4</a:t>
                      </a:r>
                    </a:p>
                  </a:txBody>
                  <a:tcPr marL="45720" marR="45720" anchor="ctr" horzOverflow="overflow"/>
                </a:tc>
                <a:tc>
                  <a:txBody>
                    <a:bodyPr/>
                    <a:lstStyle/>
                    <a:p>
                      <a:pPr defTabSz="914400">
                        <a:defRPr>
                          <a:solidFill>
                            <a:srgbClr val="000000"/>
                          </a:solidFill>
                        </a:defRPr>
                      </a:pPr>
                      <a:r>
                        <a:rPr sz="2300">
                          <a:solidFill>
                            <a:srgbClr val="414141"/>
                          </a:solidFill>
                        </a:rPr>
                        <a:t>28</a:t>
                      </a:r>
                    </a:p>
                  </a:txBody>
                  <a:tcPr marL="45720" marR="45720" anchor="ctr" horzOverflow="overflow"/>
                </a:tc>
                <a:tc>
                  <a:txBody>
                    <a:bodyPr/>
                    <a:lstStyle/>
                    <a:p>
                      <a:pPr defTabSz="914400">
                        <a:defRPr>
                          <a:solidFill>
                            <a:srgbClr val="000000"/>
                          </a:solidFill>
                        </a:defRPr>
                      </a:pPr>
                      <a:r>
                        <a:rPr sz="2300">
                          <a:solidFill>
                            <a:srgbClr val="414141"/>
                          </a:solidFill>
                        </a:rPr>
                        <a:t>M</a:t>
                      </a:r>
                    </a:p>
                  </a:txBody>
                  <a:tcPr marL="45720" marR="45720" anchor="ctr" horzOverflow="overflow"/>
                </a:tc>
                <a:tc>
                  <a:txBody>
                    <a:bodyPr/>
                    <a:lstStyle/>
                    <a:p>
                      <a:pPr defTabSz="914400">
                        <a:defRPr>
                          <a:solidFill>
                            <a:srgbClr val="000000"/>
                          </a:solidFill>
                        </a:defRPr>
                      </a:pPr>
                      <a:r>
                        <a:rPr sz="2300">
                          <a:solidFill>
                            <a:srgbClr val="414141"/>
                          </a:solidFill>
                        </a:rPr>
                        <a:t>9000</a:t>
                      </a:r>
                    </a:p>
                  </a:txBody>
                  <a:tcPr marL="45720" marR="45720" anchor="ctr" horzOverflow="overflow"/>
                </a:tc>
                <a:tc>
                  <a:txBody>
                    <a:bodyPr/>
                    <a:lstStyle/>
                    <a:p>
                      <a:pPr defTabSz="914400">
                        <a:defRPr>
                          <a:solidFill>
                            <a:srgbClr val="000000"/>
                          </a:solidFill>
                        </a:defRPr>
                      </a:pPr>
                      <a:r>
                        <a:rPr sz="2300">
                          <a:solidFill>
                            <a:srgbClr val="414141"/>
                          </a:solidFill>
                        </a:rPr>
                        <a:t>3000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4"/>
                  </a:ext>
                </a:extLst>
              </a:tr>
              <a:tr h="557863">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extLst>
                  <a:ext uri="{0D108BD9-81ED-4DB2-BD59-A6C34878D82A}">
                    <a16:rowId xmlns:a16="http://schemas.microsoft.com/office/drawing/2014/main" val="10005"/>
                  </a:ext>
                </a:extLst>
              </a:tr>
            </a:tbl>
          </a:graphicData>
        </a:graphic>
      </p:graphicFrame>
      <p:grpSp>
        <p:nvGrpSpPr>
          <p:cNvPr id="348" name="Group"/>
          <p:cNvGrpSpPr/>
          <p:nvPr/>
        </p:nvGrpSpPr>
        <p:grpSpPr>
          <a:xfrm>
            <a:off x="2189665" y="5185761"/>
            <a:ext cx="8229017" cy="4190669"/>
            <a:chOff x="0" y="346974"/>
            <a:chExt cx="8229016" cy="4190667"/>
          </a:xfrm>
        </p:grpSpPr>
        <p:sp>
          <p:nvSpPr>
            <p:cNvPr id="346" name="Oval"/>
            <p:cNvSpPr/>
            <p:nvPr/>
          </p:nvSpPr>
          <p:spPr>
            <a:xfrm>
              <a:off x="1415458" y="1023675"/>
              <a:ext cx="6813559" cy="3513968"/>
            </a:xfrm>
            <a:prstGeom prst="ellipse">
              <a:avLst/>
            </a:prstGeom>
            <a:noFill/>
            <a:ln w="25400" cap="flat">
              <a:solidFill>
                <a:schemeClr val="accent1">
                  <a:hueOff val="369196"/>
                  <a:satOff val="13972"/>
                  <a:lumOff val="-24493"/>
                </a:schemeClr>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47" name="Dataset"/>
            <p:cNvSpPr txBox="1"/>
            <p:nvPr/>
          </p:nvSpPr>
          <p:spPr>
            <a:xfrm>
              <a:off x="-1" y="346974"/>
              <a:ext cx="1590449" cy="4248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Dataset</a:t>
              </a:r>
            </a:p>
          </p:txBody>
        </p:sp>
      </p:grpSp>
      <p:grpSp>
        <p:nvGrpSpPr>
          <p:cNvPr id="355" name="Group"/>
          <p:cNvGrpSpPr/>
          <p:nvPr/>
        </p:nvGrpSpPr>
        <p:grpSpPr>
          <a:xfrm>
            <a:off x="4341440" y="4063290"/>
            <a:ext cx="4882423" cy="1720451"/>
            <a:chOff x="0" y="520699"/>
            <a:chExt cx="4882422" cy="1720449"/>
          </a:xfrm>
        </p:grpSpPr>
        <p:sp>
          <p:nvSpPr>
            <p:cNvPr id="349" name="Line"/>
            <p:cNvSpPr/>
            <p:nvPr/>
          </p:nvSpPr>
          <p:spPr>
            <a:xfrm rot="16200000">
              <a:off x="2263179" y="-1050972"/>
              <a:ext cx="381001" cy="47263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60"/>
                    <a:pt x="10800" y="134"/>
                  </a:cubicBezTo>
                  <a:lnTo>
                    <a:pt x="10800" y="10666"/>
                  </a:lnTo>
                  <a:cubicBezTo>
                    <a:pt x="10800" y="10740"/>
                    <a:pt x="15635" y="10800"/>
                    <a:pt x="21600" y="10800"/>
                  </a:cubicBezTo>
                  <a:cubicBezTo>
                    <a:pt x="15635" y="10800"/>
                    <a:pt x="10800" y="10860"/>
                    <a:pt x="10800" y="10934"/>
                  </a:cubicBezTo>
                  <a:lnTo>
                    <a:pt x="10800" y="21466"/>
                  </a:lnTo>
                  <a:cubicBezTo>
                    <a:pt x="10800" y="21540"/>
                    <a:pt x="5965" y="21600"/>
                    <a:pt x="0" y="21600"/>
                  </a:cubicBezTo>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0" name="Features/Attributes/Variables"/>
            <p:cNvSpPr txBox="1"/>
            <p:nvPr/>
          </p:nvSpPr>
          <p:spPr>
            <a:xfrm>
              <a:off x="167679" y="520699"/>
              <a:ext cx="4572001" cy="4213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defTabSz="914400">
                <a:defRPr b="1">
                  <a:solidFill>
                    <a:schemeClr val="accent1">
                      <a:hueOff val="369194"/>
                      <a:satOff val="6343"/>
                      <a:lumOff val="-13963"/>
                    </a:schemeClr>
                  </a:solidFill>
                  <a:latin typeface="Times New Roman"/>
                  <a:ea typeface="Times New Roman"/>
                  <a:cs typeface="Times New Roman"/>
                  <a:sym typeface="Times New Roman"/>
                </a:defRPr>
              </a:lvl1pPr>
            </a:lstStyle>
            <a:p>
              <a:r>
                <a:t>Features/Attributes/Variables</a:t>
              </a:r>
            </a:p>
          </p:txBody>
        </p:sp>
        <p:sp>
          <p:nvSpPr>
            <p:cNvPr id="351" name="Shape"/>
            <p:cNvSpPr/>
            <p:nvPr/>
          </p:nvSpPr>
          <p:spPr>
            <a:xfrm>
              <a:off x="0" y="1682349"/>
              <a:ext cx="444500"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2" name="Shape"/>
            <p:cNvSpPr/>
            <p:nvPr/>
          </p:nvSpPr>
          <p:spPr>
            <a:xfrm>
              <a:off x="1498600" y="1682349"/>
              <a:ext cx="444500"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3" name="Shape"/>
            <p:cNvSpPr/>
            <p:nvPr/>
          </p:nvSpPr>
          <p:spPr>
            <a:xfrm>
              <a:off x="4437922" y="1682349"/>
              <a:ext cx="444501"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4" name="Shape"/>
            <p:cNvSpPr/>
            <p:nvPr/>
          </p:nvSpPr>
          <p:spPr>
            <a:xfrm>
              <a:off x="2919545" y="1682349"/>
              <a:ext cx="444501"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grpSp>
      <p:grpSp>
        <p:nvGrpSpPr>
          <p:cNvPr id="358" name="Group"/>
          <p:cNvGrpSpPr/>
          <p:nvPr/>
        </p:nvGrpSpPr>
        <p:grpSpPr>
          <a:xfrm>
            <a:off x="9432443" y="4042329"/>
            <a:ext cx="2384492" cy="1636637"/>
            <a:chOff x="-695" y="609167"/>
            <a:chExt cx="2384491" cy="1636636"/>
          </a:xfrm>
        </p:grpSpPr>
        <p:sp>
          <p:nvSpPr>
            <p:cNvPr id="356" name="Shape"/>
            <p:cNvSpPr/>
            <p:nvPr/>
          </p:nvSpPr>
          <p:spPr>
            <a:xfrm>
              <a:off x="969300" y="1674304"/>
              <a:ext cx="444501" cy="571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7" name="Target Variable…"/>
            <p:cNvSpPr txBox="1"/>
            <p:nvPr/>
          </p:nvSpPr>
          <p:spPr>
            <a:xfrm>
              <a:off x="-696" y="609167"/>
              <a:ext cx="2384493" cy="7642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defTabSz="914400">
                <a:defRPr b="1">
                  <a:solidFill>
                    <a:schemeClr val="accent1">
                      <a:hueOff val="369194"/>
                      <a:satOff val="6343"/>
                      <a:lumOff val="-13963"/>
                    </a:schemeClr>
                  </a:solidFill>
                  <a:latin typeface="Times New Roman"/>
                  <a:ea typeface="Times New Roman"/>
                  <a:cs typeface="Times New Roman"/>
                  <a:sym typeface="Times New Roman"/>
                </a:defRPr>
              </a:pPr>
              <a:r>
                <a:t>Target Variable</a:t>
              </a:r>
            </a:p>
            <a:p>
              <a:pPr defTabSz="914400">
                <a:defRPr b="1">
                  <a:solidFill>
                    <a:schemeClr val="accent1">
                      <a:hueOff val="369194"/>
                      <a:satOff val="6343"/>
                      <a:lumOff val="-13963"/>
                    </a:schemeClr>
                  </a:solidFill>
                  <a:latin typeface="Times New Roman"/>
                  <a:ea typeface="Times New Roman"/>
                  <a:cs typeface="Times New Roman"/>
                  <a:sym typeface="Times New Roman"/>
                </a:defRPr>
              </a:pPr>
              <a:r>
                <a:t>Data Class</a:t>
              </a:r>
            </a:p>
          </p:txBody>
        </p:sp>
      </p:grpSp>
      <p:grpSp>
        <p:nvGrpSpPr>
          <p:cNvPr id="361" name="Group"/>
          <p:cNvGrpSpPr/>
          <p:nvPr/>
        </p:nvGrpSpPr>
        <p:grpSpPr>
          <a:xfrm>
            <a:off x="217971" y="6188796"/>
            <a:ext cx="11508451" cy="1368196"/>
            <a:chOff x="0" y="0"/>
            <a:chExt cx="11508449" cy="1368195"/>
          </a:xfrm>
        </p:grpSpPr>
        <p:sp>
          <p:nvSpPr>
            <p:cNvPr id="359" name="Rectangle"/>
            <p:cNvSpPr/>
            <p:nvPr/>
          </p:nvSpPr>
          <p:spPr>
            <a:xfrm>
              <a:off x="2035307" y="285554"/>
              <a:ext cx="9473143" cy="621301"/>
            </a:xfrm>
            <a:prstGeom prst="rect">
              <a:avLst/>
            </a:prstGeom>
            <a:noFill/>
            <a:ln w="381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p:sp>
          <p:nvSpPr>
            <p:cNvPr id="360" name="instance/…"/>
            <p:cNvSpPr txBox="1"/>
            <p:nvPr/>
          </p:nvSpPr>
          <p:spPr>
            <a:xfrm>
              <a:off x="0" y="0"/>
              <a:ext cx="1701404" cy="13681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l"/>
              <a:r>
                <a:t>instance/</a:t>
              </a:r>
            </a:p>
            <a:p>
              <a:pPr algn="l"/>
              <a:r>
                <a:t>record/</a:t>
              </a:r>
            </a:p>
            <a:p>
              <a:pPr algn="l"/>
              <a:r>
                <a:t>observation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3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1" animBg="1" advAuto="0"/>
      <p:bldP spid="348" grpId="2" animBg="1" advAuto="0"/>
      <p:bldP spid="348" grpId="3" animBg="1" advAuto="0"/>
      <p:bldP spid="355" grpId="4" animBg="1" advAuto="0"/>
      <p:bldP spid="358" grpId="5" animBg="1" advAuto="0"/>
      <p:bldP spid="361" grpId="6"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ourse Material"/>
          <p:cNvSpPr txBox="1">
            <a:spLocks noGrp="1"/>
          </p:cNvSpPr>
          <p:nvPr>
            <p:ph type="title"/>
          </p:nvPr>
        </p:nvSpPr>
        <p:spPr>
          <a:prstGeom prst="rect">
            <a:avLst/>
          </a:prstGeom>
        </p:spPr>
        <p:txBody>
          <a:bodyPr/>
          <a:lstStyle/>
          <a:p>
            <a:r>
              <a:t>Course Material</a:t>
            </a:r>
          </a:p>
        </p:txBody>
      </p:sp>
      <p:sp>
        <p:nvSpPr>
          <p:cNvPr id="155" name="Slides will be uploaded after class…"/>
          <p:cNvSpPr txBox="1">
            <a:spLocks noGrp="1"/>
          </p:cNvSpPr>
          <p:nvPr>
            <p:ph type="body" idx="1"/>
          </p:nvPr>
        </p:nvSpPr>
        <p:spPr>
          <a:xfrm>
            <a:off x="387349" y="2324100"/>
            <a:ext cx="11988800" cy="5930900"/>
          </a:xfrm>
          <a:prstGeom prst="rect">
            <a:avLst/>
          </a:prstGeom>
        </p:spPr>
        <p:txBody>
          <a:bodyPr/>
          <a:lstStyle/>
          <a:p>
            <a:pPr marL="352425" indent="-352425" defTabSz="438150">
              <a:spcBef>
                <a:spcPts val="1800"/>
              </a:spcBef>
              <a:defRPr sz="2700"/>
            </a:pPr>
            <a:r>
              <a:rPr lang="en-US" dirty="0"/>
              <a:t>Texts:</a:t>
            </a:r>
            <a:endParaRPr dirty="0"/>
          </a:p>
          <a:p>
            <a:pPr marL="704850" lvl="1" indent="-352425" defTabSz="438150">
              <a:spcBef>
                <a:spcPts val="1800"/>
              </a:spcBef>
              <a:defRPr sz="2475"/>
            </a:pPr>
            <a:r>
              <a:rPr i="1" dirty="0"/>
              <a:t>Data Science for Business: What you need to know about data mining and data-analytic thinking</a:t>
            </a:r>
            <a:r>
              <a:rPr dirty="0"/>
              <a:t>, F. Provost and T. Fawcett. O'Reilly, 2013. —“DSB”</a:t>
            </a:r>
          </a:p>
          <a:p>
            <a:pPr marL="704850" lvl="1" indent="-352425" defTabSz="438150">
              <a:spcBef>
                <a:spcPts val="1800"/>
              </a:spcBef>
              <a:defRPr sz="2475"/>
            </a:pPr>
            <a:r>
              <a:rPr i="1" dirty="0"/>
              <a:t>Data Mining with Rattle and R: The Art of Excavating Data for Knowledge Discovery</a:t>
            </a:r>
            <a:r>
              <a:rPr dirty="0"/>
              <a:t>, G. Williams. Springer, 2011. — “DMRR”</a:t>
            </a:r>
            <a:endParaRPr lang="en-US" dirty="0"/>
          </a:p>
          <a:p>
            <a:pPr marL="704850" lvl="1" indent="-352425" defTabSz="438150">
              <a:spcBef>
                <a:spcPts val="1800"/>
              </a:spcBef>
              <a:defRPr sz="2475"/>
            </a:pPr>
            <a:endParaRPr lang="en-US" dirty="0"/>
          </a:p>
          <a:p>
            <a:pPr marL="704850" lvl="1" indent="-352425" defTabSz="438150">
              <a:spcBef>
                <a:spcPts val="1800"/>
              </a:spcBef>
              <a:defRPr sz="2475"/>
            </a:pPr>
            <a:endParaRPr lang="en-US" dirty="0"/>
          </a:p>
          <a:p>
            <a:pPr marL="704850" lvl="1" indent="-352425" defTabSz="438150">
              <a:spcBef>
                <a:spcPts val="1800"/>
              </a:spcBef>
              <a:defRPr sz="2475"/>
            </a:pPr>
            <a:endParaRPr dirty="0"/>
          </a:p>
          <a:p>
            <a:pPr marL="352425" indent="-352425" defTabSz="438150">
              <a:spcBef>
                <a:spcPts val="1800"/>
              </a:spcBef>
              <a:defRPr sz="2700"/>
            </a:pPr>
            <a:r>
              <a:rPr dirty="0"/>
              <a:t>Software:</a:t>
            </a:r>
          </a:p>
          <a:p>
            <a:pPr marL="704850" lvl="1" indent="-352425" defTabSz="438150">
              <a:spcBef>
                <a:spcPts val="1800"/>
              </a:spcBef>
              <a:defRPr sz="2700"/>
            </a:pPr>
            <a:r>
              <a:rPr lang="en-US" sz="2700" dirty="0"/>
              <a:t>R via </a:t>
            </a:r>
            <a:r>
              <a:rPr lang="en-US" sz="2700" dirty="0" err="1"/>
              <a:t>RStudio</a:t>
            </a:r>
            <a:r>
              <a:rPr lang="en-US" sz="2700" dirty="0"/>
              <a:t> using Rattle package</a:t>
            </a:r>
            <a:endParaRPr sz="2250" dirty="0"/>
          </a:p>
        </p:txBody>
      </p:sp>
      <p:sp>
        <p:nvSpPr>
          <p:cNvPr id="15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pic>
        <p:nvPicPr>
          <p:cNvPr id="157" name="Screenshot 2017-08-21 09.28.19.png" descr="Screenshot 2017-08-21 09.28.19.png"/>
          <p:cNvPicPr>
            <a:picLocks noChangeAspect="1"/>
          </p:cNvPicPr>
          <p:nvPr/>
        </p:nvPicPr>
        <p:blipFill>
          <a:blip r:embed="rId2">
            <a:extLst/>
          </a:blip>
          <a:stretch>
            <a:fillRect/>
          </a:stretch>
        </p:blipFill>
        <p:spPr>
          <a:xfrm>
            <a:off x="2938675" y="5019214"/>
            <a:ext cx="1522266" cy="1954036"/>
          </a:xfrm>
          <a:prstGeom prst="rect">
            <a:avLst/>
          </a:prstGeom>
          <a:ln w="12700">
            <a:miter lim="400000"/>
          </a:ln>
        </p:spPr>
      </p:pic>
      <p:pic>
        <p:nvPicPr>
          <p:cNvPr id="158" name="Screenshot 2017-08-21 09.28.49.png" descr="Screenshot 2017-08-21 09.28.49.png"/>
          <p:cNvPicPr>
            <a:picLocks noChangeAspect="1"/>
          </p:cNvPicPr>
          <p:nvPr/>
        </p:nvPicPr>
        <p:blipFill>
          <a:blip r:embed="rId3">
            <a:extLst/>
          </a:blip>
          <a:stretch>
            <a:fillRect/>
          </a:stretch>
        </p:blipFill>
        <p:spPr>
          <a:xfrm>
            <a:off x="5370308" y="5019213"/>
            <a:ext cx="1302692" cy="1954037"/>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ypes of Data"/>
          <p:cNvSpPr txBox="1">
            <a:spLocks noGrp="1"/>
          </p:cNvSpPr>
          <p:nvPr>
            <p:ph type="title"/>
          </p:nvPr>
        </p:nvSpPr>
        <p:spPr>
          <a:prstGeom prst="rect">
            <a:avLst/>
          </a:prstGeom>
        </p:spPr>
        <p:txBody>
          <a:bodyPr/>
          <a:lstStyle/>
          <a:p>
            <a:r>
              <a:t>Types of Data</a:t>
            </a:r>
          </a:p>
        </p:txBody>
      </p:sp>
      <p:sp>
        <p:nvSpPr>
          <p:cNvPr id="36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367" name="Types of data…"/>
          <p:cNvSpPr txBox="1"/>
          <p:nvPr/>
        </p:nvSpPr>
        <p:spPr>
          <a:xfrm>
            <a:off x="838227" y="2324100"/>
            <a:ext cx="11870478" cy="308089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352425" indent="-352425" algn="l" defTabSz="438150">
              <a:spcBef>
                <a:spcPts val="700"/>
              </a:spcBef>
              <a:buClr>
                <a:srgbClr val="929292"/>
              </a:buClr>
              <a:buSzPct val="60000"/>
              <a:buFont typeface="Zapf Dingbats"/>
              <a:buChar char="❖"/>
              <a:defRPr sz="2700"/>
            </a:pPr>
            <a:r>
              <a:rPr dirty="0"/>
              <a:t>Types of data</a:t>
            </a:r>
          </a:p>
          <a:p>
            <a:pPr marL="704850" lvl="1" indent="-352425" algn="l" defTabSz="438150">
              <a:spcBef>
                <a:spcPts val="700"/>
              </a:spcBef>
              <a:buClr>
                <a:srgbClr val="929292"/>
              </a:buClr>
              <a:buSzPct val="60000"/>
              <a:buFont typeface="Zapf Dingbats"/>
              <a:buChar char="❖"/>
              <a:defRPr sz="2700"/>
            </a:pPr>
            <a:r>
              <a:rPr dirty="0"/>
              <a:t>continuous</a:t>
            </a:r>
          </a:p>
          <a:p>
            <a:pPr marL="704850" lvl="1" indent="-352425" algn="l" defTabSz="438150">
              <a:spcBef>
                <a:spcPts val="700"/>
              </a:spcBef>
              <a:buClr>
                <a:srgbClr val="929292"/>
              </a:buClr>
              <a:buSzPct val="60000"/>
              <a:buFont typeface="Zapf Dingbats"/>
              <a:buChar char="❖"/>
              <a:defRPr sz="2700"/>
            </a:pPr>
            <a:r>
              <a:rPr dirty="0"/>
              <a:t>categorical/nominal: has two or more categories, but there is no intrinsic ordering to the categories.</a:t>
            </a:r>
          </a:p>
          <a:p>
            <a:pPr marL="704850" lvl="1" indent="-352425" algn="l" defTabSz="438150">
              <a:spcBef>
                <a:spcPts val="700"/>
              </a:spcBef>
              <a:buClr>
                <a:srgbClr val="929292"/>
              </a:buClr>
              <a:buSzPct val="60000"/>
              <a:buFont typeface="Zapf Dingbats"/>
              <a:buChar char="❖"/>
              <a:defRPr sz="2700"/>
            </a:pPr>
            <a:r>
              <a:rPr dirty="0"/>
              <a:t>ordinal: similar to categorical but there is a clear ordering of the variables.</a:t>
            </a:r>
          </a:p>
        </p:txBody>
      </p:sp>
      <p:graphicFrame>
        <p:nvGraphicFramePr>
          <p:cNvPr id="368" name="Table"/>
          <p:cNvGraphicFramePr/>
          <p:nvPr/>
        </p:nvGraphicFramePr>
        <p:xfrm>
          <a:off x="4200418" y="5718175"/>
          <a:ext cx="7194116" cy="3583700"/>
        </p:xfrm>
        <a:graphic>
          <a:graphicData uri="http://schemas.openxmlformats.org/drawingml/2006/table">
            <a:tbl>
              <a:tblPr firstRow="1" firstCol="1" bandRow="1">
                <a:tableStyleId>{4C3C2611-4C71-4FC5-86AE-919BDF0F9419}</a:tableStyleId>
              </a:tblPr>
              <a:tblGrid>
                <a:gridCol w="1294242">
                  <a:extLst>
                    <a:ext uri="{9D8B030D-6E8A-4147-A177-3AD203B41FA5}">
                      <a16:colId xmlns:a16="http://schemas.microsoft.com/office/drawing/2014/main" val="20000"/>
                    </a:ext>
                  </a:extLst>
                </a:gridCol>
                <a:gridCol w="1294242">
                  <a:extLst>
                    <a:ext uri="{9D8B030D-6E8A-4147-A177-3AD203B41FA5}">
                      <a16:colId xmlns:a16="http://schemas.microsoft.com/office/drawing/2014/main" val="20001"/>
                    </a:ext>
                  </a:extLst>
                </a:gridCol>
                <a:gridCol w="1294242">
                  <a:extLst>
                    <a:ext uri="{9D8B030D-6E8A-4147-A177-3AD203B41FA5}">
                      <a16:colId xmlns:a16="http://schemas.microsoft.com/office/drawing/2014/main" val="20002"/>
                    </a:ext>
                  </a:extLst>
                </a:gridCol>
                <a:gridCol w="2349581">
                  <a:extLst>
                    <a:ext uri="{9D8B030D-6E8A-4147-A177-3AD203B41FA5}">
                      <a16:colId xmlns:a16="http://schemas.microsoft.com/office/drawing/2014/main" val="20003"/>
                    </a:ext>
                  </a:extLst>
                </a:gridCol>
                <a:gridCol w="961809">
                  <a:extLst>
                    <a:ext uri="{9D8B030D-6E8A-4147-A177-3AD203B41FA5}">
                      <a16:colId xmlns:a16="http://schemas.microsoft.com/office/drawing/2014/main" val="20004"/>
                    </a:ext>
                  </a:extLst>
                </a:gridCol>
              </a:tblGrid>
              <a:tr h="617172">
                <a:tc>
                  <a:txBody>
                    <a:bodyPr/>
                    <a:lstStyle/>
                    <a:p>
                      <a:pPr defTabSz="914400">
                        <a:defRPr>
                          <a:solidFill>
                            <a:srgbClr val="000000"/>
                          </a:solidFill>
                        </a:defRPr>
                      </a:pPr>
                      <a:r>
                        <a:rPr sz="2600">
                          <a:solidFill>
                            <a:srgbClr val="FFFFFF"/>
                          </a:solidFill>
                        </a:rPr>
                        <a:t>ID</a:t>
                      </a:r>
                    </a:p>
                  </a:txBody>
                  <a:tcPr marL="50800" marR="50800" marT="50800" marB="50800" anchor="ctr" horzOverflow="overflow"/>
                </a:tc>
                <a:tc>
                  <a:txBody>
                    <a:bodyPr/>
                    <a:lstStyle/>
                    <a:p>
                      <a:pPr defTabSz="914400">
                        <a:defRPr>
                          <a:solidFill>
                            <a:srgbClr val="000000"/>
                          </a:solidFill>
                        </a:defRPr>
                      </a:pPr>
                      <a:r>
                        <a:rPr sz="2600">
                          <a:solidFill>
                            <a:srgbClr val="FFFFFF"/>
                          </a:solidFill>
                        </a:rPr>
                        <a:t>age</a:t>
                      </a:r>
                    </a:p>
                  </a:txBody>
                  <a:tcPr marL="50800" marR="50800" marT="50800" marB="50800" anchor="ctr" horzOverflow="overflow"/>
                </a:tc>
                <a:tc>
                  <a:txBody>
                    <a:bodyPr/>
                    <a:lstStyle/>
                    <a:p>
                      <a:pPr defTabSz="914400">
                        <a:defRPr>
                          <a:solidFill>
                            <a:srgbClr val="000000"/>
                          </a:solidFill>
                        </a:defRPr>
                      </a:pPr>
                      <a:r>
                        <a:rPr sz="2600">
                          <a:solidFill>
                            <a:srgbClr val="FFFFFF"/>
                          </a:solidFill>
                        </a:rPr>
                        <a:t>gender</a:t>
                      </a:r>
                    </a:p>
                  </a:txBody>
                  <a:tcPr marL="50800" marR="50800" marT="50800" marB="50800" anchor="ctr" horzOverflow="overflow"/>
                </a:tc>
                <a:tc>
                  <a:txBody>
                    <a:bodyPr/>
                    <a:lstStyle/>
                    <a:p>
                      <a:pPr defTabSz="914400">
                        <a:defRPr>
                          <a:solidFill>
                            <a:srgbClr val="000000"/>
                          </a:solidFill>
                        </a:defRPr>
                      </a:pPr>
                      <a:r>
                        <a:rPr sz="2600">
                          <a:solidFill>
                            <a:srgbClr val="FFFFFF"/>
                          </a:solidFill>
                        </a:rPr>
                        <a:t>education</a:t>
                      </a:r>
                    </a:p>
                  </a:txBody>
                  <a:tcPr marL="50800" marR="50800" marT="50800" marB="50800" anchor="ctr" horzOverflow="overflow"/>
                </a:tc>
                <a:tc>
                  <a:txBody>
                    <a:bodyPr/>
                    <a:lstStyle/>
                    <a:p>
                      <a:pPr defTabSz="914400">
                        <a:defRPr>
                          <a:solidFill>
                            <a:srgbClr val="000000"/>
                          </a:solidFill>
                        </a:defRPr>
                      </a:pPr>
                      <a:r>
                        <a:rPr sz="2600">
                          <a:solidFill>
                            <a:srgbClr val="FFFFFF"/>
                          </a:solidFill>
                        </a:rPr>
                        <a:t>…</a:t>
                      </a:r>
                    </a:p>
                  </a:txBody>
                  <a:tcPr marL="50800" marR="50800" marT="50800" marB="50800" anchor="ctr" horzOverflow="overflow"/>
                </a:tc>
                <a:extLst>
                  <a:ext uri="{0D108BD9-81ED-4DB2-BD59-A6C34878D82A}">
                    <a16:rowId xmlns:a16="http://schemas.microsoft.com/office/drawing/2014/main" val="10000"/>
                  </a:ext>
                </a:extLst>
              </a:tr>
              <a:tr h="617172">
                <a:tc>
                  <a:txBody>
                    <a:bodyPr/>
                    <a:lstStyle/>
                    <a:p>
                      <a:pPr defTabSz="914400">
                        <a:defRPr>
                          <a:solidFill>
                            <a:srgbClr val="000000"/>
                          </a:solidFill>
                        </a:defRPr>
                      </a:pPr>
                      <a:r>
                        <a:rPr sz="2600">
                          <a:solidFill>
                            <a:srgbClr val="FFFFFF"/>
                          </a:solidFill>
                        </a:rPr>
                        <a:t>20431</a:t>
                      </a:r>
                    </a:p>
                  </a:txBody>
                  <a:tcPr marL="50800" marR="50800" marT="50800" marB="50800" anchor="ctr" horzOverflow="overflow"/>
                </a:tc>
                <a:tc>
                  <a:txBody>
                    <a:bodyPr/>
                    <a:lstStyle/>
                    <a:p>
                      <a:pPr defTabSz="914400">
                        <a:defRPr>
                          <a:solidFill>
                            <a:srgbClr val="000000"/>
                          </a:solidFill>
                        </a:defRPr>
                      </a:pPr>
                      <a:r>
                        <a:rPr sz="2600">
                          <a:solidFill>
                            <a:srgbClr val="414141"/>
                          </a:solidFill>
                        </a:rPr>
                        <a:t>23</a:t>
                      </a:r>
                    </a:p>
                  </a:txBody>
                  <a:tcPr marL="50800" marR="50800" marT="50800" marB="50800" anchor="ctr" horzOverflow="overflow"/>
                </a:tc>
                <a:tc>
                  <a:txBody>
                    <a:bodyPr/>
                    <a:lstStyle/>
                    <a:p>
                      <a:pPr defTabSz="914400">
                        <a:defRPr>
                          <a:solidFill>
                            <a:srgbClr val="000000"/>
                          </a:solidFill>
                        </a:defRPr>
                      </a:pPr>
                      <a:r>
                        <a:rPr sz="2600">
                          <a:solidFill>
                            <a:srgbClr val="414141"/>
                          </a:solidFill>
                        </a:rPr>
                        <a:t>F</a:t>
                      </a:r>
                    </a:p>
                  </a:txBody>
                  <a:tcPr marL="50800" marR="50800" marT="50800" marB="50800" anchor="ctr" horzOverflow="overflow"/>
                </a:tc>
                <a:tc>
                  <a:txBody>
                    <a:bodyPr/>
                    <a:lstStyle/>
                    <a:p>
                      <a:pPr defTabSz="914400">
                        <a:defRPr>
                          <a:solidFill>
                            <a:srgbClr val="000000"/>
                          </a:solidFill>
                        </a:defRPr>
                      </a:pPr>
                      <a:r>
                        <a:rPr sz="2600">
                          <a:solidFill>
                            <a:srgbClr val="414141"/>
                          </a:solidFill>
                        </a:rPr>
                        <a:t>Bachelors</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1"/>
                  </a:ext>
                </a:extLst>
              </a:tr>
              <a:tr h="617172">
                <a:tc>
                  <a:txBody>
                    <a:bodyPr/>
                    <a:lstStyle/>
                    <a:p>
                      <a:pPr defTabSz="914400">
                        <a:defRPr>
                          <a:solidFill>
                            <a:srgbClr val="000000"/>
                          </a:solidFill>
                        </a:defRPr>
                      </a:pPr>
                      <a:r>
                        <a:rPr sz="2600">
                          <a:solidFill>
                            <a:srgbClr val="FFFFFF"/>
                          </a:solidFill>
                        </a:rPr>
                        <a:t>13342</a:t>
                      </a:r>
                    </a:p>
                  </a:txBody>
                  <a:tcPr marL="50800" marR="50800" marT="50800" marB="50800" anchor="ctr" horzOverflow="overflow"/>
                </a:tc>
                <a:tc>
                  <a:txBody>
                    <a:bodyPr/>
                    <a:lstStyle/>
                    <a:p>
                      <a:pPr defTabSz="914400">
                        <a:defRPr>
                          <a:solidFill>
                            <a:srgbClr val="000000"/>
                          </a:solidFill>
                        </a:defRPr>
                      </a:pPr>
                      <a:r>
                        <a:rPr sz="2600">
                          <a:solidFill>
                            <a:srgbClr val="414141"/>
                          </a:solidFill>
                        </a:rPr>
                        <a:t>54</a:t>
                      </a:r>
                    </a:p>
                  </a:txBody>
                  <a:tcPr marL="50800" marR="50800" marT="50800" marB="50800" anchor="ctr" horzOverflow="overflow"/>
                </a:tc>
                <a:tc>
                  <a:txBody>
                    <a:bodyPr/>
                    <a:lstStyle/>
                    <a:p>
                      <a:pPr defTabSz="914400">
                        <a:defRPr>
                          <a:solidFill>
                            <a:srgbClr val="000000"/>
                          </a:solidFill>
                        </a:defRPr>
                      </a:pPr>
                      <a:r>
                        <a:rPr sz="2600">
                          <a:solidFill>
                            <a:srgbClr val="414141"/>
                          </a:solidFill>
                        </a:rPr>
                        <a:t>M</a:t>
                      </a:r>
                    </a:p>
                  </a:txBody>
                  <a:tcPr marL="50800" marR="50800" marT="50800" marB="50800" anchor="ctr" horzOverflow="overflow"/>
                </a:tc>
                <a:tc>
                  <a:txBody>
                    <a:bodyPr/>
                    <a:lstStyle/>
                    <a:p>
                      <a:pPr defTabSz="914400">
                        <a:defRPr>
                          <a:solidFill>
                            <a:srgbClr val="000000"/>
                          </a:solidFill>
                        </a:defRPr>
                      </a:pPr>
                      <a:r>
                        <a:rPr sz="2600">
                          <a:solidFill>
                            <a:srgbClr val="414141"/>
                          </a:solidFill>
                        </a:rPr>
                        <a:t>PhD</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2"/>
                  </a:ext>
                </a:extLst>
              </a:tr>
              <a:tr h="617172">
                <a:tc>
                  <a:txBody>
                    <a:bodyPr/>
                    <a:lstStyle/>
                    <a:p>
                      <a:pPr defTabSz="914400">
                        <a:defRPr>
                          <a:solidFill>
                            <a:srgbClr val="000000"/>
                          </a:solidFill>
                        </a:defRPr>
                      </a:pPr>
                      <a:r>
                        <a:rPr sz="2600">
                          <a:solidFill>
                            <a:srgbClr val="FFFFFF"/>
                          </a:solidFill>
                        </a:rPr>
                        <a:t>30192</a:t>
                      </a:r>
                    </a:p>
                  </a:txBody>
                  <a:tcPr marL="50800" marR="50800" marT="50800" marB="50800" anchor="ctr" horzOverflow="overflow"/>
                </a:tc>
                <a:tc>
                  <a:txBody>
                    <a:bodyPr/>
                    <a:lstStyle/>
                    <a:p>
                      <a:pPr defTabSz="914400">
                        <a:defRPr>
                          <a:solidFill>
                            <a:srgbClr val="000000"/>
                          </a:solidFill>
                        </a:defRPr>
                      </a:pPr>
                      <a:r>
                        <a:rPr sz="2600">
                          <a:solidFill>
                            <a:srgbClr val="414141"/>
                          </a:solidFill>
                        </a:rPr>
                        <a:t>13</a:t>
                      </a:r>
                    </a:p>
                  </a:txBody>
                  <a:tcPr marL="50800" marR="50800" marT="50800" marB="50800" anchor="ctr" horzOverflow="overflow"/>
                </a:tc>
                <a:tc>
                  <a:txBody>
                    <a:bodyPr/>
                    <a:lstStyle/>
                    <a:p>
                      <a:pPr defTabSz="914400">
                        <a:defRPr>
                          <a:solidFill>
                            <a:srgbClr val="000000"/>
                          </a:solidFill>
                        </a:defRPr>
                      </a:pPr>
                      <a:r>
                        <a:rPr sz="2600">
                          <a:solidFill>
                            <a:srgbClr val="414141"/>
                          </a:solidFill>
                        </a:rPr>
                        <a:t>M</a:t>
                      </a:r>
                    </a:p>
                  </a:txBody>
                  <a:tcPr marL="50800" marR="50800" marT="50800" marB="50800" anchor="ctr" horzOverflow="overflow"/>
                </a:tc>
                <a:tc>
                  <a:txBody>
                    <a:bodyPr/>
                    <a:lstStyle/>
                    <a:p>
                      <a:pPr defTabSz="914400">
                        <a:defRPr>
                          <a:solidFill>
                            <a:srgbClr val="000000"/>
                          </a:solidFill>
                        </a:defRPr>
                      </a:pPr>
                      <a:r>
                        <a:rPr sz="2600">
                          <a:solidFill>
                            <a:srgbClr val="414141"/>
                          </a:solidFill>
                        </a:rPr>
                        <a:t>Masters</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3"/>
                  </a:ext>
                </a:extLst>
              </a:tr>
              <a:tr h="617172">
                <a:tc>
                  <a:txBody>
                    <a:bodyPr/>
                    <a:lstStyle/>
                    <a:p>
                      <a:pPr defTabSz="914400">
                        <a:defRPr>
                          <a:solidFill>
                            <a:srgbClr val="000000"/>
                          </a:solidFill>
                        </a:defRPr>
                      </a:pPr>
                      <a:r>
                        <a:rPr sz="2600">
                          <a:solidFill>
                            <a:srgbClr val="FFFFFF"/>
                          </a:solidFill>
                        </a:rPr>
                        <a:t>33291</a:t>
                      </a:r>
                    </a:p>
                  </a:txBody>
                  <a:tcPr marL="50800" marR="50800" marT="50800" marB="50800" anchor="ctr" horzOverflow="overflow"/>
                </a:tc>
                <a:tc>
                  <a:txBody>
                    <a:bodyPr/>
                    <a:lstStyle/>
                    <a:p>
                      <a:pPr defTabSz="914400">
                        <a:defRPr>
                          <a:solidFill>
                            <a:srgbClr val="000000"/>
                          </a:solidFill>
                        </a:defRPr>
                      </a:pPr>
                      <a:r>
                        <a:rPr sz="2600">
                          <a:solidFill>
                            <a:srgbClr val="414141"/>
                          </a:solidFill>
                        </a:rPr>
                        <a:t>44</a:t>
                      </a:r>
                    </a:p>
                  </a:txBody>
                  <a:tcPr marL="50800" marR="50800" marT="50800" marB="50800" anchor="ctr" horzOverflow="overflow"/>
                </a:tc>
                <a:tc>
                  <a:txBody>
                    <a:bodyPr/>
                    <a:lstStyle/>
                    <a:p>
                      <a:pPr defTabSz="914400">
                        <a:defRPr>
                          <a:solidFill>
                            <a:srgbClr val="000000"/>
                          </a:solidFill>
                        </a:defRPr>
                      </a:pPr>
                      <a:r>
                        <a:rPr sz="2600">
                          <a:solidFill>
                            <a:srgbClr val="414141"/>
                          </a:solidFill>
                        </a:rPr>
                        <a:t>F</a:t>
                      </a:r>
                    </a:p>
                  </a:txBody>
                  <a:tcPr marL="50800" marR="50800" marT="50800" marB="50800" anchor="ctr" horzOverflow="overflow"/>
                </a:tc>
                <a:tc>
                  <a:txBody>
                    <a:bodyPr/>
                    <a:lstStyle/>
                    <a:p>
                      <a:pPr defTabSz="914400">
                        <a:defRPr>
                          <a:solidFill>
                            <a:srgbClr val="000000"/>
                          </a:solidFill>
                        </a:defRPr>
                      </a:pPr>
                      <a:r>
                        <a:rPr sz="2600">
                          <a:solidFill>
                            <a:srgbClr val="414141"/>
                          </a:solidFill>
                        </a:rPr>
                        <a:t>PhD</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4"/>
                  </a:ext>
                </a:extLst>
              </a:tr>
              <a:tr h="371726">
                <a:tc>
                  <a:txBody>
                    <a:bodyPr/>
                    <a:lstStyle/>
                    <a:p>
                      <a:pPr defTabSz="914400">
                        <a:defRPr>
                          <a:solidFill>
                            <a:srgbClr val="000000"/>
                          </a:solidFill>
                        </a:defRPr>
                      </a:pPr>
                      <a:r>
                        <a:rPr sz="2600">
                          <a:solidFill>
                            <a:srgbClr val="FFFFFF"/>
                          </a:solidFill>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Data type practice"/>
          <p:cNvSpPr txBox="1">
            <a:spLocks noGrp="1"/>
          </p:cNvSpPr>
          <p:nvPr>
            <p:ph type="title"/>
          </p:nvPr>
        </p:nvSpPr>
        <p:spPr>
          <a:prstGeom prst="rect">
            <a:avLst/>
          </a:prstGeom>
        </p:spPr>
        <p:txBody>
          <a:bodyPr/>
          <a:lstStyle/>
          <a:p>
            <a:r>
              <a:t>Data type practice</a:t>
            </a:r>
          </a:p>
        </p:txBody>
      </p:sp>
      <p:sp>
        <p:nvSpPr>
          <p:cNvPr id="373" name="Number of children (e.g., 0,1,2,etc)…"/>
          <p:cNvSpPr txBox="1">
            <a:spLocks noGrp="1"/>
          </p:cNvSpPr>
          <p:nvPr>
            <p:ph type="body" idx="1"/>
          </p:nvPr>
        </p:nvSpPr>
        <p:spPr>
          <a:xfrm>
            <a:off x="508000" y="2552700"/>
            <a:ext cx="11988800" cy="6096000"/>
          </a:xfrm>
          <a:prstGeom prst="rect">
            <a:avLst/>
          </a:prstGeom>
        </p:spPr>
        <p:txBody>
          <a:bodyPr/>
          <a:lstStyle/>
          <a:p>
            <a:pPr marL="157734" indent="-157734" defTabSz="403097">
              <a:spcBef>
                <a:spcPts val="1600"/>
              </a:spcBef>
              <a:buSzPct val="100000"/>
              <a:buAutoNum type="arabicPeriod"/>
              <a:defRPr sz="2484"/>
            </a:pPr>
            <a:r>
              <a:t> Number of children (e.g., 0,1,2,etc)</a:t>
            </a:r>
          </a:p>
          <a:p>
            <a:pPr marL="157734" indent="-157734" defTabSz="403097">
              <a:spcBef>
                <a:spcPts val="1600"/>
              </a:spcBef>
              <a:buSzPct val="100000"/>
              <a:buAutoNum type="arabicPeriod"/>
              <a:defRPr sz="2484"/>
            </a:pPr>
            <a:r>
              <a:t>Income (e.g., 200k, 110k, etc)</a:t>
            </a:r>
          </a:p>
          <a:p>
            <a:pPr marL="157734" indent="-157734" defTabSz="403097">
              <a:spcBef>
                <a:spcPts val="1600"/>
              </a:spcBef>
              <a:buSzPct val="100000"/>
              <a:buAutoNum type="arabicPeriod"/>
              <a:defRPr sz="2484"/>
            </a:pPr>
            <a:r>
              <a:t>Income&gt; 50k? (e.g., Y, N)</a:t>
            </a:r>
          </a:p>
          <a:p>
            <a:pPr marL="157734" indent="-157734" defTabSz="403097">
              <a:spcBef>
                <a:spcPts val="1600"/>
              </a:spcBef>
              <a:buSzPct val="100000"/>
              <a:buAutoNum type="arabicPeriod"/>
              <a:defRPr sz="2484"/>
            </a:pPr>
            <a:r>
              <a:t>Level of pain (e.g., 1,2,3, etc)</a:t>
            </a:r>
          </a:p>
          <a:p>
            <a:pPr marL="157734" indent="-157734" defTabSz="403097">
              <a:spcBef>
                <a:spcPts val="1600"/>
              </a:spcBef>
              <a:buSzPct val="100000"/>
              <a:buAutoNum type="arabicPeriod"/>
              <a:defRPr sz="2484"/>
            </a:pPr>
            <a:r>
              <a:t>Occupation (e.g., student, salesman, etc)</a:t>
            </a:r>
          </a:p>
          <a:p>
            <a:pPr marL="157734" indent="-157734" defTabSz="403097">
              <a:spcBef>
                <a:spcPts val="1600"/>
              </a:spcBef>
              <a:buSzPct val="100000"/>
              <a:buAutoNum type="arabicPeriod"/>
              <a:defRPr sz="2484"/>
            </a:pPr>
            <a:r>
              <a:t>Marital status (e.g., married, divorced, etc)</a:t>
            </a:r>
          </a:p>
          <a:p>
            <a:pPr marL="157734" indent="-157734" defTabSz="403097">
              <a:spcBef>
                <a:spcPts val="1600"/>
              </a:spcBef>
              <a:buSzPct val="100000"/>
              <a:buAutoNum type="arabicPeriod"/>
              <a:defRPr sz="2484"/>
            </a:pPr>
            <a:r>
              <a:t>Number of years as a smoker (e.g., 3, 12, etc)</a:t>
            </a:r>
          </a:p>
          <a:p>
            <a:pPr marL="157734" indent="-157734" defTabSz="403097">
              <a:spcBef>
                <a:spcPts val="1600"/>
              </a:spcBef>
              <a:buSzPct val="100000"/>
              <a:buAutoNum type="arabicPeriod"/>
              <a:defRPr sz="2484"/>
            </a:pPr>
            <a:r>
              <a:t>Health condition (e.g., good, poor)</a:t>
            </a:r>
          </a:p>
          <a:p>
            <a:pPr marL="157734" indent="-157734" defTabSz="403097">
              <a:spcBef>
                <a:spcPts val="1600"/>
              </a:spcBef>
              <a:buSzPct val="100000"/>
              <a:buAutoNum type="arabicPeriod"/>
              <a:defRPr sz="2484"/>
            </a:pPr>
            <a:r>
              <a:t>Do you drink? (e.g., Y, N)</a:t>
            </a:r>
          </a:p>
          <a:p>
            <a:pPr marL="157734" indent="-157734" defTabSz="403097">
              <a:spcBef>
                <a:spcPts val="1600"/>
              </a:spcBef>
              <a:buSzPct val="100000"/>
              <a:buAutoNum type="arabicPeriod"/>
              <a:defRPr sz="2484"/>
            </a:pPr>
            <a:r>
              <a:t>Student’s grade (e.g., A,B,etc)</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375" name="continuous"/>
          <p:cNvSpPr txBox="1"/>
          <p:nvPr/>
        </p:nvSpPr>
        <p:spPr>
          <a:xfrm>
            <a:off x="5889480" y="2550160"/>
            <a:ext cx="1622079"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6" name="continuous"/>
          <p:cNvSpPr txBox="1"/>
          <p:nvPr/>
        </p:nvSpPr>
        <p:spPr>
          <a:xfrm>
            <a:off x="5056361" y="3180079"/>
            <a:ext cx="162207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7" name="continuous"/>
          <p:cNvSpPr txBox="1"/>
          <p:nvPr/>
        </p:nvSpPr>
        <p:spPr>
          <a:xfrm>
            <a:off x="7205200" y="6243320"/>
            <a:ext cx="1622079"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8" name="categorical"/>
          <p:cNvSpPr txBox="1"/>
          <p:nvPr/>
        </p:nvSpPr>
        <p:spPr>
          <a:xfrm>
            <a:off x="4577540" y="3771899"/>
            <a:ext cx="156879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79" name="categorical"/>
          <p:cNvSpPr txBox="1"/>
          <p:nvPr/>
        </p:nvSpPr>
        <p:spPr>
          <a:xfrm>
            <a:off x="6624780" y="5017770"/>
            <a:ext cx="1568799"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0" name="categorical"/>
          <p:cNvSpPr txBox="1"/>
          <p:nvPr/>
        </p:nvSpPr>
        <p:spPr>
          <a:xfrm>
            <a:off x="6929580" y="5630545"/>
            <a:ext cx="1568799"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1" name="categorical"/>
          <p:cNvSpPr txBox="1"/>
          <p:nvPr/>
        </p:nvSpPr>
        <p:spPr>
          <a:xfrm>
            <a:off x="4590240" y="7448549"/>
            <a:ext cx="156879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2" name="ordinal"/>
          <p:cNvSpPr txBox="1"/>
          <p:nvPr/>
        </p:nvSpPr>
        <p:spPr>
          <a:xfrm>
            <a:off x="5094237" y="4403724"/>
            <a:ext cx="1089126"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ordinal</a:t>
            </a:r>
          </a:p>
        </p:txBody>
      </p:sp>
      <p:sp>
        <p:nvSpPr>
          <p:cNvPr id="383" name="ordinal"/>
          <p:cNvSpPr txBox="1"/>
          <p:nvPr/>
        </p:nvSpPr>
        <p:spPr>
          <a:xfrm>
            <a:off x="5955776" y="6899532"/>
            <a:ext cx="1093248"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rPr dirty="0">
                <a:highlight>
                  <a:srgbClr val="FFFF00"/>
                </a:highlight>
              </a:rPr>
              <a:t>ordinal</a:t>
            </a:r>
          </a:p>
        </p:txBody>
      </p:sp>
      <p:sp>
        <p:nvSpPr>
          <p:cNvPr id="384" name="ordinal"/>
          <p:cNvSpPr txBox="1"/>
          <p:nvPr/>
        </p:nvSpPr>
        <p:spPr>
          <a:xfrm>
            <a:off x="5322837" y="8069897"/>
            <a:ext cx="1089126"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ordinal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3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advAuto="0"/>
      <p:bldP spid="376" grpId="2" animBg="1" advAuto="0"/>
      <p:bldP spid="377" grpId="7" animBg="1" advAuto="0"/>
      <p:bldP spid="378" grpId="3" animBg="1" advAuto="0"/>
      <p:bldP spid="379" grpId="5" animBg="1" advAuto="0"/>
      <p:bldP spid="380" grpId="6" animBg="1" advAuto="0"/>
      <p:bldP spid="381" grpId="9" animBg="1" advAuto="0"/>
      <p:bldP spid="382" grpId="4" animBg="1" advAuto="0"/>
      <p:bldP spid="383" grpId="8" animBg="1" advAuto="0"/>
      <p:bldP spid="384" grpId="1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Data Mining Model"/>
          <p:cNvSpPr txBox="1">
            <a:spLocks noGrp="1"/>
          </p:cNvSpPr>
          <p:nvPr>
            <p:ph type="title"/>
          </p:nvPr>
        </p:nvSpPr>
        <p:spPr>
          <a:prstGeom prst="rect">
            <a:avLst/>
          </a:prstGeom>
        </p:spPr>
        <p:txBody>
          <a:bodyPr/>
          <a:lstStyle/>
          <a:p>
            <a:r>
              <a:t>Data Mining Model</a:t>
            </a:r>
          </a:p>
        </p:txBody>
      </p:sp>
      <p:sp>
        <p:nvSpPr>
          <p:cNvPr id="387" name="Example of a simple model"/>
          <p:cNvSpPr txBox="1">
            <a:spLocks noGrp="1"/>
          </p:cNvSpPr>
          <p:nvPr>
            <p:ph type="body" sz="quarter" idx="1"/>
          </p:nvPr>
        </p:nvSpPr>
        <p:spPr>
          <a:xfrm>
            <a:off x="508000" y="2628900"/>
            <a:ext cx="11988800" cy="1008566"/>
          </a:xfrm>
          <a:prstGeom prst="rect">
            <a:avLst/>
          </a:prstGeom>
        </p:spPr>
        <p:txBody>
          <a:bodyPr/>
          <a:lstStyle/>
          <a:p>
            <a:r>
              <a:t>Example of a simple model</a:t>
            </a:r>
          </a:p>
        </p:txBody>
      </p:sp>
      <p:sp>
        <p:nvSpPr>
          <p:cNvPr id="3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grpSp>
        <p:nvGrpSpPr>
          <p:cNvPr id="392" name="Group"/>
          <p:cNvGrpSpPr/>
          <p:nvPr/>
        </p:nvGrpSpPr>
        <p:grpSpPr>
          <a:xfrm>
            <a:off x="1926662" y="4644710"/>
            <a:ext cx="3543432" cy="2582551"/>
            <a:chOff x="0" y="-12700"/>
            <a:chExt cx="3543430" cy="2582550"/>
          </a:xfrm>
        </p:grpSpPr>
        <p:sp>
          <p:nvSpPr>
            <p:cNvPr id="389" name="X"/>
            <p:cNvSpPr/>
            <p:nvPr/>
          </p:nvSpPr>
          <p:spPr>
            <a:xfrm>
              <a:off x="0" y="-12700"/>
              <a:ext cx="2044782" cy="1908033"/>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r>
                <a:t>X</a:t>
              </a:r>
            </a:p>
          </p:txBody>
        </p:sp>
        <p:sp>
          <p:nvSpPr>
            <p:cNvPr id="390" name="Arrow"/>
            <p:cNvSpPr/>
            <p:nvPr/>
          </p:nvSpPr>
          <p:spPr>
            <a:xfrm>
              <a:off x="2273430" y="478850"/>
              <a:ext cx="1270001" cy="1008567"/>
            </a:xfrm>
            <a:prstGeom prst="rightArrow">
              <a:avLst>
                <a:gd name="adj1" fmla="val 32000"/>
                <a:gd name="adj2" fmla="val 68589"/>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91" name="Input"/>
            <p:cNvSpPr txBox="1"/>
            <p:nvPr/>
          </p:nvSpPr>
          <p:spPr>
            <a:xfrm>
              <a:off x="591979" y="2061850"/>
              <a:ext cx="860823"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Input</a:t>
              </a:r>
            </a:p>
          </p:txBody>
        </p:sp>
      </p:grpSp>
      <p:grpSp>
        <p:nvGrpSpPr>
          <p:cNvPr id="395" name="Group"/>
          <p:cNvGrpSpPr/>
          <p:nvPr/>
        </p:nvGrpSpPr>
        <p:grpSpPr>
          <a:xfrm>
            <a:off x="5696068" y="4378890"/>
            <a:ext cx="3080411" cy="3399281"/>
            <a:chOff x="-367077" y="-278519"/>
            <a:chExt cx="3080410" cy="3399279"/>
          </a:xfrm>
        </p:grpSpPr>
        <p:sp>
          <p:nvSpPr>
            <p:cNvPr id="393" name="X1 + 2X2 + 4"/>
            <p:cNvSpPr/>
            <p:nvPr/>
          </p:nvSpPr>
          <p:spPr>
            <a:xfrm>
              <a:off x="-367078" y="-278520"/>
              <a:ext cx="3080412" cy="2520437"/>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r>
                <a:t>X</a:t>
              </a:r>
              <a:r>
                <a:rPr baseline="-5999"/>
                <a:t>1 </a:t>
              </a:r>
              <a:r>
                <a:t>+ 2X</a:t>
              </a:r>
              <a:r>
                <a:rPr baseline="-5999"/>
                <a:t>2</a:t>
              </a:r>
              <a:r>
                <a:t> + 4</a:t>
              </a:r>
            </a:p>
          </p:txBody>
        </p:sp>
        <p:sp>
          <p:nvSpPr>
            <p:cNvPr id="394" name="Model"/>
            <p:cNvSpPr txBox="1"/>
            <p:nvPr/>
          </p:nvSpPr>
          <p:spPr>
            <a:xfrm>
              <a:off x="678200" y="2612759"/>
              <a:ext cx="989856"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Model</a:t>
              </a:r>
            </a:p>
          </p:txBody>
        </p:sp>
      </p:grpSp>
      <p:grpSp>
        <p:nvGrpSpPr>
          <p:cNvPr id="399" name="Group"/>
          <p:cNvGrpSpPr/>
          <p:nvPr/>
        </p:nvGrpSpPr>
        <p:grpSpPr>
          <a:xfrm>
            <a:off x="9120894" y="4657410"/>
            <a:ext cx="3663877" cy="2569851"/>
            <a:chOff x="-254000" y="0"/>
            <a:chExt cx="3663876" cy="2569850"/>
          </a:xfrm>
        </p:grpSpPr>
        <p:sp>
          <p:nvSpPr>
            <p:cNvPr id="396" name="Y"/>
            <p:cNvSpPr/>
            <p:nvPr/>
          </p:nvSpPr>
          <p:spPr>
            <a:xfrm>
              <a:off x="1365094" y="0"/>
              <a:ext cx="2044783" cy="1908033"/>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r>
                <a:t>Y</a:t>
              </a:r>
            </a:p>
          </p:txBody>
        </p:sp>
        <p:sp>
          <p:nvSpPr>
            <p:cNvPr id="397" name="Arrow"/>
            <p:cNvSpPr/>
            <p:nvPr/>
          </p:nvSpPr>
          <p:spPr>
            <a:xfrm>
              <a:off x="-254000" y="500533"/>
              <a:ext cx="1270000" cy="1008566"/>
            </a:xfrm>
            <a:prstGeom prst="rightArrow">
              <a:avLst>
                <a:gd name="adj1" fmla="val 32000"/>
                <a:gd name="adj2" fmla="val 68589"/>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98" name="Output"/>
            <p:cNvSpPr txBox="1"/>
            <p:nvPr/>
          </p:nvSpPr>
          <p:spPr>
            <a:xfrm>
              <a:off x="1835705" y="2061850"/>
              <a:ext cx="110356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Output</a:t>
              </a:r>
            </a:p>
          </p:txBody>
        </p:sp>
      </p:grpSp>
      <p:sp>
        <p:nvSpPr>
          <p:cNvPr id="400" name="f(X) = Y"/>
          <p:cNvSpPr txBox="1"/>
          <p:nvPr/>
        </p:nvSpPr>
        <p:spPr>
          <a:xfrm>
            <a:off x="6244914" y="8248949"/>
            <a:ext cx="1982720" cy="812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300">
                <a:solidFill>
                  <a:schemeClr val="accent5">
                    <a:hueOff val="-375889"/>
                    <a:satOff val="-9195"/>
                    <a:lumOff val="-14901"/>
                  </a:schemeClr>
                </a:solidFill>
              </a:defRPr>
            </a:lvl1pPr>
          </a:lstStyle>
          <a:p>
            <a:r>
              <a:t>f(X) = Y</a:t>
            </a:r>
          </a:p>
        </p:txBody>
      </p:sp>
      <p:pic>
        <p:nvPicPr>
          <p:cNvPr id="401" name="dt.png" descr="dt.png"/>
          <p:cNvPicPr>
            <a:picLocks noChangeAspect="1"/>
          </p:cNvPicPr>
          <p:nvPr/>
        </p:nvPicPr>
        <p:blipFill>
          <a:blip r:embed="rId3">
            <a:extLst/>
          </a:blip>
          <a:stretch>
            <a:fillRect/>
          </a:stretch>
        </p:blipFill>
        <p:spPr>
          <a:xfrm>
            <a:off x="5595601" y="4378890"/>
            <a:ext cx="3281345" cy="2547869"/>
          </a:xfrm>
          <a:prstGeom prst="rect">
            <a:avLst/>
          </a:prstGeom>
          <a:ln w="12700">
            <a:miter lim="400000"/>
          </a:ln>
        </p:spPr>
      </p:pic>
      <p:pic>
        <p:nvPicPr>
          <p:cNvPr id="402" name="nn.png" descr="nn.png"/>
          <p:cNvPicPr>
            <a:picLocks noChangeAspect="1"/>
          </p:cNvPicPr>
          <p:nvPr/>
        </p:nvPicPr>
        <p:blipFill>
          <a:blip r:embed="rId4">
            <a:extLst/>
          </a:blip>
          <a:stretch>
            <a:fillRect/>
          </a:stretch>
        </p:blipFill>
        <p:spPr>
          <a:xfrm>
            <a:off x="5577350" y="4328090"/>
            <a:ext cx="3317847" cy="2706666"/>
          </a:xfrm>
          <a:prstGeom prst="rect">
            <a:avLst/>
          </a:prstGeom>
          <a:ln w="12700">
            <a:miter lim="400000"/>
          </a:ln>
        </p:spPr>
      </p:pic>
      <p:sp>
        <p:nvSpPr>
          <p:cNvPr id="403" name="e.g., age = 44, gender = Female, degree = MS"/>
          <p:cNvSpPr txBox="1"/>
          <p:nvPr/>
        </p:nvSpPr>
        <p:spPr>
          <a:xfrm>
            <a:off x="174623" y="7372815"/>
            <a:ext cx="609763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e.g., age = 44, gender = Female, degree = 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401"/>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8" nodeType="afterEffect">
                                  <p:stCondLst>
                                    <p:cond delay="0"/>
                                  </p:stCondLst>
                                  <p:iterate>
                                    <p:tmAbs val="0"/>
                                  </p:iterate>
                                  <p:childTnLst>
                                    <p:set>
                                      <p:cBhvr>
                                        <p:cTn id="33" fill="hold"/>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1" animBg="1" advAuto="0"/>
      <p:bldP spid="392" grpId="2" animBg="1" advAuto="0"/>
      <p:bldP spid="395" grpId="3" animBg="1" advAuto="0"/>
      <p:bldP spid="399" grpId="4" animBg="1" advAuto="0"/>
      <p:bldP spid="400" grpId="5" animBg="1" advAuto="0"/>
      <p:bldP spid="401" grpId="6" animBg="1" advAuto="0"/>
      <p:bldP spid="401" grpId="7" animBg="1" advAuto="0"/>
      <p:bldP spid="402" grpId="8"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Data Mining Process"/>
          <p:cNvSpPr txBox="1">
            <a:spLocks noGrp="1"/>
          </p:cNvSpPr>
          <p:nvPr>
            <p:ph type="title"/>
          </p:nvPr>
        </p:nvSpPr>
        <p:spPr>
          <a:prstGeom prst="rect">
            <a:avLst/>
          </a:prstGeom>
        </p:spPr>
        <p:txBody>
          <a:bodyPr/>
          <a:lstStyle/>
          <a:p>
            <a:r>
              <a:t>Data Mining Process</a:t>
            </a:r>
          </a:p>
        </p:txBody>
      </p:sp>
      <p:sp>
        <p:nvSpPr>
          <p:cNvPr id="4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pic>
        <p:nvPicPr>
          <p:cNvPr id="407" name="Image" descr="Image"/>
          <p:cNvPicPr>
            <a:picLocks noChangeAspect="1"/>
          </p:cNvPicPr>
          <p:nvPr/>
        </p:nvPicPr>
        <p:blipFill>
          <a:blip r:embed="rId2">
            <a:extLst/>
          </a:blip>
          <a:stretch>
            <a:fillRect/>
          </a:stretch>
        </p:blipFill>
        <p:spPr>
          <a:xfrm>
            <a:off x="1073158" y="3556000"/>
            <a:ext cx="6788467" cy="4779634"/>
          </a:xfrm>
          <a:prstGeom prst="rect">
            <a:avLst/>
          </a:prstGeom>
          <a:ln w="12700">
            <a:miter lim="400000"/>
          </a:ln>
        </p:spPr>
      </p:pic>
      <p:grpSp>
        <p:nvGrpSpPr>
          <p:cNvPr id="410" name="Group"/>
          <p:cNvGrpSpPr/>
          <p:nvPr/>
        </p:nvGrpSpPr>
        <p:grpSpPr>
          <a:xfrm>
            <a:off x="6217038" y="2863849"/>
            <a:ext cx="6091925" cy="4000501"/>
            <a:chOff x="-580171" y="0"/>
            <a:chExt cx="6091923" cy="4000500"/>
          </a:xfrm>
        </p:grpSpPr>
        <p:sp>
          <p:nvSpPr>
            <p:cNvPr id="408" name="Types of Problems…"/>
            <p:cNvSpPr txBox="1"/>
            <p:nvPr/>
          </p:nvSpPr>
          <p:spPr>
            <a:xfrm>
              <a:off x="1279244" y="-1"/>
              <a:ext cx="4232509" cy="40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lgn="l">
                <a:spcBef>
                  <a:spcPts val="2400"/>
                </a:spcBef>
                <a:buClr>
                  <a:srgbClr val="929292"/>
                </a:buClr>
                <a:buFont typeface="Zapf Dingbats"/>
                <a:defRPr sz="2800"/>
              </a:pPr>
              <a:r>
                <a:rPr dirty="0"/>
                <a:t>Types of Problems</a:t>
              </a:r>
            </a:p>
            <a:p>
              <a:pPr marL="939800" lvl="1" indent="-469900" algn="l">
                <a:buClr>
                  <a:srgbClr val="929292"/>
                </a:buClr>
                <a:buSzPct val="60000"/>
                <a:buFont typeface="Zapf Dingbats"/>
                <a:buChar char="❖"/>
                <a:defRPr sz="2300"/>
              </a:pPr>
              <a:r>
                <a:rPr dirty="0"/>
                <a:t>Classification</a:t>
              </a:r>
            </a:p>
            <a:p>
              <a:pPr marL="939800" lvl="1" indent="-469900" algn="l">
                <a:buClr>
                  <a:srgbClr val="929292"/>
                </a:buClr>
                <a:buSzPct val="60000"/>
                <a:buFont typeface="Zapf Dingbats"/>
                <a:buChar char="❖"/>
                <a:defRPr sz="2300"/>
              </a:pPr>
              <a:r>
                <a:rPr dirty="0"/>
                <a:t>Regression</a:t>
              </a:r>
            </a:p>
            <a:p>
              <a:pPr marL="939800" lvl="1" indent="-469900" algn="l">
                <a:buClr>
                  <a:srgbClr val="929292"/>
                </a:buClr>
                <a:buSzPct val="60000"/>
                <a:buFont typeface="Zapf Dingbats"/>
                <a:buChar char="❖"/>
                <a:defRPr sz="2300"/>
              </a:pPr>
              <a:r>
                <a:rPr dirty="0"/>
                <a:t>Similarity matching</a:t>
              </a:r>
            </a:p>
            <a:p>
              <a:pPr marL="939800" lvl="1" indent="-469900" algn="l">
                <a:buClr>
                  <a:srgbClr val="929292"/>
                </a:buClr>
                <a:buSzPct val="60000"/>
                <a:buFont typeface="Zapf Dingbats"/>
                <a:buChar char="❖"/>
                <a:defRPr sz="2300"/>
              </a:pPr>
              <a:r>
                <a:rPr dirty="0"/>
                <a:t>Clustering</a:t>
              </a:r>
            </a:p>
            <a:p>
              <a:pPr marL="939800" lvl="1" indent="-469900" algn="l">
                <a:buClr>
                  <a:srgbClr val="929292"/>
                </a:buClr>
                <a:buSzPct val="60000"/>
                <a:buFont typeface="Zapf Dingbats"/>
                <a:buChar char="❖"/>
                <a:defRPr sz="2300"/>
              </a:pPr>
              <a:r>
                <a:rPr dirty="0"/>
                <a:t>Co-</a:t>
              </a:r>
              <a:r>
                <a:rPr dirty="0" err="1"/>
                <a:t>occurence</a:t>
              </a:r>
              <a:r>
                <a:rPr dirty="0"/>
                <a:t> grouping</a:t>
              </a:r>
            </a:p>
            <a:p>
              <a:pPr marL="939800" lvl="1" indent="-469900" algn="l">
                <a:buClr>
                  <a:srgbClr val="929292"/>
                </a:buClr>
                <a:buSzPct val="60000"/>
                <a:buFont typeface="Zapf Dingbats"/>
                <a:buChar char="❖"/>
                <a:defRPr sz="2300"/>
              </a:pPr>
              <a:r>
                <a:rPr dirty="0"/>
                <a:t>Profiling</a:t>
              </a:r>
            </a:p>
            <a:p>
              <a:pPr marL="939800" lvl="1" indent="-469900" algn="l">
                <a:buClr>
                  <a:srgbClr val="929292"/>
                </a:buClr>
                <a:buSzPct val="60000"/>
                <a:buFont typeface="Zapf Dingbats"/>
                <a:buChar char="❖"/>
                <a:defRPr sz="2300"/>
              </a:pPr>
              <a:r>
                <a:rPr dirty="0"/>
                <a:t>Link prediction </a:t>
              </a:r>
            </a:p>
            <a:p>
              <a:pPr marL="939800" lvl="1" indent="-469900" algn="l">
                <a:buClr>
                  <a:srgbClr val="929292"/>
                </a:buClr>
                <a:buSzPct val="60000"/>
                <a:buFont typeface="Zapf Dingbats"/>
                <a:buChar char="❖"/>
                <a:defRPr sz="2300"/>
              </a:pPr>
              <a:r>
                <a:rPr dirty="0"/>
                <a:t>Data reduction</a:t>
              </a:r>
            </a:p>
            <a:p>
              <a:pPr marL="939800" lvl="1" indent="-469900" algn="l">
                <a:buClr>
                  <a:srgbClr val="929292"/>
                </a:buClr>
                <a:buSzPct val="60000"/>
                <a:buFont typeface="Zapf Dingbats"/>
                <a:buChar char="❖"/>
                <a:defRPr sz="2300"/>
              </a:pPr>
              <a:r>
                <a:rPr dirty="0"/>
                <a:t>Causal modeling</a:t>
              </a:r>
            </a:p>
          </p:txBody>
        </p:sp>
        <p:sp>
          <p:nvSpPr>
            <p:cNvPr id="413" name="Connection Line"/>
            <p:cNvSpPr/>
            <p:nvPr/>
          </p:nvSpPr>
          <p:spPr>
            <a:xfrm>
              <a:off x="-580172" y="296079"/>
              <a:ext cx="2204843" cy="453630"/>
            </a:xfrm>
            <a:custGeom>
              <a:avLst/>
              <a:gdLst/>
              <a:ahLst/>
              <a:cxnLst>
                <a:cxn ang="0">
                  <a:pos x="wd2" y="hd2"/>
                </a:cxn>
                <a:cxn ang="5400000">
                  <a:pos x="wd2" y="hd2"/>
                </a:cxn>
                <a:cxn ang="10800000">
                  <a:pos x="wd2" y="hd2"/>
                </a:cxn>
                <a:cxn ang="16200000">
                  <a:pos x="wd2" y="hd2"/>
                </a:cxn>
              </a:cxnLst>
              <a:rect l="0" t="0" r="r" b="b"/>
              <a:pathLst>
                <a:path w="21600" h="20046" extrusionOk="0">
                  <a:moveTo>
                    <a:pt x="0" y="20046"/>
                  </a:moveTo>
                  <a:cubicBezTo>
                    <a:pt x="7627" y="5025"/>
                    <a:pt x="14827" y="-1554"/>
                    <a:pt x="21600" y="308"/>
                  </a:cubicBezTo>
                </a:path>
              </a:pathLst>
            </a:custGeom>
            <a:noFill/>
            <a:ln w="25400" cap="flat">
              <a:solidFill>
                <a:srgbClr val="414141"/>
              </a:solidFill>
              <a:prstDash val="solid"/>
              <a:miter lim="400000"/>
              <a:tailEnd type="triangle" w="med" len="med"/>
            </a:ln>
            <a:effectLst/>
          </p:spPr>
          <p:txBody>
            <a:bodyPr/>
            <a:lstStyle/>
            <a:p>
              <a:endParaRPr/>
            </a:p>
          </p:txBody>
        </p:sp>
      </p:grpSp>
      <p:sp>
        <p:nvSpPr>
          <p:cNvPr id="411" name="Types of learning method…"/>
          <p:cNvSpPr/>
          <p:nvPr/>
        </p:nvSpPr>
        <p:spPr>
          <a:xfrm>
            <a:off x="8336114" y="7082687"/>
            <a:ext cx="4231505" cy="201080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2800"/>
            </a:pPr>
            <a:r>
              <a:rPr dirty="0"/>
              <a:t>Types of learning method</a:t>
            </a:r>
          </a:p>
          <a:p>
            <a:pPr marL="417688" lvl="1" indent="-417688" algn="l">
              <a:buClr>
                <a:srgbClr val="929292"/>
              </a:buClr>
              <a:buSzPct val="60000"/>
              <a:buFont typeface="Zapf Dingbats"/>
              <a:buChar char="❖"/>
            </a:pPr>
            <a:r>
              <a:rPr dirty="0">
                <a:highlight>
                  <a:srgbClr val="FFFF00"/>
                </a:highlight>
              </a:rPr>
              <a:t>Supervised</a:t>
            </a:r>
            <a:r>
              <a:rPr lang="en-US" dirty="0"/>
              <a:t>-predictive (how accurate)</a:t>
            </a:r>
            <a:endParaRPr dirty="0"/>
          </a:p>
          <a:p>
            <a:pPr marL="417688" lvl="1" indent="-417688" algn="l">
              <a:buClr>
                <a:srgbClr val="929292"/>
              </a:buClr>
              <a:buSzPct val="60000"/>
              <a:buFont typeface="Zapf Dingbats"/>
              <a:buChar char="❖"/>
            </a:pPr>
            <a:r>
              <a:rPr dirty="0">
                <a:highlight>
                  <a:srgbClr val="FFFF00"/>
                </a:highlight>
              </a:rPr>
              <a:t>Unsupervised</a:t>
            </a:r>
            <a:r>
              <a:rPr lang="en-US" dirty="0"/>
              <a:t>-descriptive, no goal-clustering</a:t>
            </a:r>
            <a:endParaRPr dirty="0"/>
          </a:p>
        </p:txBody>
      </p:sp>
      <p:sp>
        <p:nvSpPr>
          <p:cNvPr id="412" name="1) mining the data to find patterns and build models…"/>
          <p:cNvSpPr txBox="1">
            <a:spLocks noGrp="1"/>
          </p:cNvSpPr>
          <p:nvPr>
            <p:ph type="body" sz="quarter" idx="1"/>
          </p:nvPr>
        </p:nvSpPr>
        <p:spPr>
          <a:xfrm>
            <a:off x="508000" y="2178050"/>
            <a:ext cx="11988800" cy="1219200"/>
          </a:xfrm>
          <a:prstGeom prst="rect">
            <a:avLst/>
          </a:prstGeom>
        </p:spPr>
        <p:txBody>
          <a:bodyPr/>
          <a:lstStyle/>
          <a:p>
            <a:pPr marL="352425" indent="-352425" defTabSz="438150">
              <a:spcBef>
                <a:spcPts val="1800"/>
              </a:spcBef>
              <a:defRPr sz="2700"/>
            </a:pPr>
            <a:r>
              <a:t>1) </a:t>
            </a:r>
            <a:r>
              <a:rPr b="1"/>
              <a:t>mining</a:t>
            </a:r>
            <a:r>
              <a:t> the data to find patterns and build models</a:t>
            </a:r>
          </a:p>
          <a:p>
            <a:pPr marL="352425" indent="-352425" defTabSz="438150">
              <a:spcBef>
                <a:spcPts val="1800"/>
              </a:spcBef>
              <a:defRPr sz="2700"/>
            </a:pPr>
            <a:r>
              <a:t>2) </a:t>
            </a:r>
            <a:r>
              <a:rPr b="1"/>
              <a:t>using</a:t>
            </a:r>
            <a:r>
              <a:t> the results of data mining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animBg="1" advAuto="0"/>
      <p:bldP spid="411"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Overview"/>
          <p:cNvSpPr txBox="1">
            <a:spLocks noGrp="1"/>
          </p:cNvSpPr>
          <p:nvPr>
            <p:ph type="title"/>
          </p:nvPr>
        </p:nvSpPr>
        <p:spPr>
          <a:prstGeom prst="rect">
            <a:avLst/>
          </a:prstGeom>
        </p:spPr>
        <p:txBody>
          <a:bodyPr/>
          <a:lstStyle/>
          <a:p>
            <a:r>
              <a:t>Overview</a:t>
            </a:r>
          </a:p>
        </p:txBody>
      </p:sp>
      <p:sp>
        <p:nvSpPr>
          <p:cNvPr id="416" name="Data Mining Process…"/>
          <p:cNvSpPr txBox="1">
            <a:spLocks noGrp="1"/>
          </p:cNvSpPr>
          <p:nvPr>
            <p:ph type="body" idx="1"/>
          </p:nvPr>
        </p:nvSpPr>
        <p:spPr>
          <a:prstGeom prst="rect">
            <a:avLst/>
          </a:prstGeom>
        </p:spPr>
        <p:txBody>
          <a:bodyPr/>
          <a:lstStyle/>
          <a:p>
            <a:r>
              <a:t>Data Mining Process</a:t>
            </a:r>
          </a:p>
          <a:p>
            <a:pPr>
              <a:defRPr>
                <a:solidFill>
                  <a:schemeClr val="accent5">
                    <a:hueOff val="-411174"/>
                    <a:satOff val="4030"/>
                    <a:lumOff val="-29867"/>
                  </a:schemeClr>
                </a:solidFill>
              </a:defRPr>
            </a:pPr>
            <a:r>
              <a:t>Supervised vs Unsupervised</a:t>
            </a:r>
          </a:p>
          <a:p>
            <a:r>
              <a:t>CRISP-DM</a:t>
            </a:r>
          </a:p>
        </p:txBody>
      </p:sp>
      <p:sp>
        <p:nvSpPr>
          <p:cNvPr id="4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upervised and Unsupervised Learning"/>
          <p:cNvSpPr txBox="1">
            <a:spLocks noGrp="1"/>
          </p:cNvSpPr>
          <p:nvPr>
            <p:ph type="title"/>
          </p:nvPr>
        </p:nvSpPr>
        <p:spPr>
          <a:prstGeom prst="rect">
            <a:avLst/>
          </a:prstGeom>
        </p:spPr>
        <p:txBody>
          <a:bodyPr>
            <a:normAutofit fontScale="90000"/>
          </a:bodyPr>
          <a:lstStyle>
            <a:lvl1pPr defTabSz="531622">
              <a:spcBef>
                <a:spcPts val="1400"/>
              </a:spcBef>
              <a:defRPr sz="6370"/>
            </a:lvl1pPr>
          </a:lstStyle>
          <a:p>
            <a:r>
              <a:t>Supervised and Unsupervised Learning</a:t>
            </a:r>
          </a:p>
        </p:txBody>
      </p:sp>
      <p:sp>
        <p:nvSpPr>
          <p:cNvPr id="420" name="Supervised: training data includes both the input (X) and the result (Y)…"/>
          <p:cNvSpPr txBox="1">
            <a:spLocks noGrp="1"/>
          </p:cNvSpPr>
          <p:nvPr>
            <p:ph type="body" idx="1"/>
          </p:nvPr>
        </p:nvSpPr>
        <p:spPr>
          <a:xfrm>
            <a:off x="508000" y="3911975"/>
            <a:ext cx="11988800" cy="5358357"/>
          </a:xfrm>
          <a:prstGeom prst="rect">
            <a:avLst/>
          </a:prstGeom>
        </p:spPr>
        <p:txBody>
          <a:bodyPr/>
          <a:lstStyle/>
          <a:p>
            <a:pPr marL="451104" indent="-451104" defTabSz="560831">
              <a:spcBef>
                <a:spcPts val="2300"/>
              </a:spcBef>
              <a:defRPr sz="3455"/>
            </a:pPr>
            <a:r>
              <a:rPr dirty="0"/>
              <a:t>Supervised: training data includes both the input (X) and the result (Y)</a:t>
            </a:r>
          </a:p>
          <a:p>
            <a:pPr marL="451104" indent="-451104" defTabSz="560831">
              <a:spcBef>
                <a:spcPts val="2300"/>
              </a:spcBef>
              <a:defRPr sz="3455"/>
            </a:pPr>
            <a:r>
              <a:rPr dirty="0"/>
              <a:t>Unsupervised: </a:t>
            </a:r>
            <a:r>
              <a:rPr dirty="0">
                <a:highlight>
                  <a:srgbClr val="FFFF00"/>
                </a:highlight>
              </a:rPr>
              <a:t>the model is NOT provided with the results (Y) during training</a:t>
            </a:r>
          </a:p>
          <a:p>
            <a:pPr marL="451104" indent="-451104" defTabSz="560831">
              <a:spcBef>
                <a:spcPts val="2300"/>
              </a:spcBef>
              <a:defRPr sz="3455"/>
            </a:pPr>
            <a:r>
              <a:rPr dirty="0"/>
              <a:t>Key Questions:</a:t>
            </a:r>
          </a:p>
          <a:p>
            <a:pPr marL="902208" lvl="1" indent="-451104" defTabSz="560831">
              <a:spcBef>
                <a:spcPts val="1100"/>
              </a:spcBef>
              <a:defRPr sz="3072"/>
            </a:pPr>
            <a:r>
              <a:rPr dirty="0"/>
              <a:t>Is there a specific, quantifiable </a:t>
            </a:r>
            <a:r>
              <a:rPr b="1" dirty="0"/>
              <a:t>target/label</a:t>
            </a:r>
            <a:r>
              <a:rPr dirty="0"/>
              <a:t> that we are interested in or trying to predict? (are data available on this target?)</a:t>
            </a:r>
          </a:p>
        </p:txBody>
      </p:sp>
      <p:sp>
        <p:nvSpPr>
          <p:cNvPr id="42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422" name="Arrow"/>
          <p:cNvSpPr/>
          <p:nvPr/>
        </p:nvSpPr>
        <p:spPr>
          <a:xfrm>
            <a:off x="4482447" y="2756609"/>
            <a:ext cx="931989" cy="679703"/>
          </a:xfrm>
          <a:prstGeom prst="rightArrow">
            <a:avLst>
              <a:gd name="adj1" fmla="val 32000"/>
              <a:gd name="adj2" fmla="val 74687"/>
            </a:avLst>
          </a:prstGeom>
          <a:ln w="25400">
            <a:solidFill>
              <a:srgbClr val="66635F"/>
            </a:solidFill>
            <a:miter lim="400000"/>
          </a:ln>
        </p:spPr>
        <p:txBody>
          <a:bodyPr lIns="50800" tIns="50800" rIns="50800" bIns="50800" anchor="ctr"/>
          <a:lstStyle/>
          <a:p>
            <a:pPr>
              <a:defRPr sz="3200"/>
            </a:pPr>
            <a:endParaRPr/>
          </a:p>
        </p:txBody>
      </p:sp>
      <p:sp>
        <p:nvSpPr>
          <p:cNvPr id="423" name="X…"/>
          <p:cNvSpPr txBox="1"/>
          <p:nvPr/>
        </p:nvSpPr>
        <p:spPr>
          <a:xfrm>
            <a:off x="3248578" y="2700253"/>
            <a:ext cx="860823" cy="914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X</a:t>
            </a:r>
          </a:p>
          <a:p>
            <a:r>
              <a:t>Input</a:t>
            </a:r>
          </a:p>
        </p:txBody>
      </p:sp>
      <p:sp>
        <p:nvSpPr>
          <p:cNvPr id="424" name="f()…"/>
          <p:cNvSpPr txBox="1"/>
          <p:nvPr/>
        </p:nvSpPr>
        <p:spPr>
          <a:xfrm>
            <a:off x="5797612" y="2639260"/>
            <a:ext cx="989856" cy="914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f()</a:t>
            </a:r>
          </a:p>
          <a:p>
            <a:r>
              <a:t>Model</a:t>
            </a:r>
          </a:p>
        </p:txBody>
      </p:sp>
      <p:sp>
        <p:nvSpPr>
          <p:cNvPr id="425" name="Arrow"/>
          <p:cNvSpPr/>
          <p:nvPr/>
        </p:nvSpPr>
        <p:spPr>
          <a:xfrm>
            <a:off x="7160514" y="2756609"/>
            <a:ext cx="931989" cy="679703"/>
          </a:xfrm>
          <a:prstGeom prst="rightArrow">
            <a:avLst>
              <a:gd name="adj1" fmla="val 32000"/>
              <a:gd name="adj2" fmla="val 74687"/>
            </a:avLst>
          </a:prstGeom>
          <a:ln w="25400">
            <a:solidFill>
              <a:srgbClr val="66635F"/>
            </a:solidFill>
            <a:miter lim="400000"/>
          </a:ln>
        </p:spPr>
        <p:txBody>
          <a:bodyPr lIns="50800" tIns="50800" rIns="50800" bIns="50800" anchor="ctr"/>
          <a:lstStyle/>
          <a:p>
            <a:pPr>
              <a:defRPr sz="3200"/>
            </a:pPr>
            <a:endParaRPr/>
          </a:p>
        </p:txBody>
      </p:sp>
      <p:sp>
        <p:nvSpPr>
          <p:cNvPr id="426" name="Y…"/>
          <p:cNvSpPr txBox="1"/>
          <p:nvPr/>
        </p:nvSpPr>
        <p:spPr>
          <a:xfrm>
            <a:off x="8418827" y="2639260"/>
            <a:ext cx="1103561" cy="9144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Y</a:t>
            </a:r>
          </a:p>
          <a:p>
            <a:r>
              <a:t>Output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upervised and Unsupervised Tasks"/>
          <p:cNvSpPr txBox="1">
            <a:spLocks noGrp="1"/>
          </p:cNvSpPr>
          <p:nvPr>
            <p:ph type="title"/>
          </p:nvPr>
        </p:nvSpPr>
        <p:spPr>
          <a:prstGeom prst="rect">
            <a:avLst/>
          </a:prstGeom>
        </p:spPr>
        <p:txBody>
          <a:bodyPr>
            <a:normAutofit fontScale="90000"/>
          </a:bodyPr>
          <a:lstStyle>
            <a:lvl1pPr defTabSz="578358">
              <a:spcBef>
                <a:spcPts val="1500"/>
              </a:spcBef>
              <a:defRPr sz="6930"/>
            </a:lvl1pPr>
          </a:lstStyle>
          <a:p>
            <a:r>
              <a:t>Supervised and Unsupervised Tasks</a:t>
            </a:r>
          </a:p>
        </p:txBody>
      </p:sp>
      <p:sp>
        <p:nvSpPr>
          <p:cNvPr id="4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graphicFrame>
        <p:nvGraphicFramePr>
          <p:cNvPr id="430" name="Table"/>
          <p:cNvGraphicFramePr/>
          <p:nvPr/>
        </p:nvGraphicFramePr>
        <p:xfrm>
          <a:off x="1010454" y="2573213"/>
          <a:ext cx="8392828" cy="3502043"/>
        </p:xfrm>
        <a:graphic>
          <a:graphicData uri="http://schemas.openxmlformats.org/drawingml/2006/table">
            <a:tbl>
              <a:tblPr firstRow="1" bandRow="1">
                <a:tableStyleId>{4C3C2611-4C71-4FC5-86AE-919BDF0F9419}</a:tableStyleId>
              </a:tblPr>
              <a:tblGrid>
                <a:gridCol w="3745617">
                  <a:extLst>
                    <a:ext uri="{9D8B030D-6E8A-4147-A177-3AD203B41FA5}">
                      <a16:colId xmlns:a16="http://schemas.microsoft.com/office/drawing/2014/main" val="20000"/>
                    </a:ext>
                  </a:extLst>
                </a:gridCol>
                <a:gridCol w="2210494">
                  <a:extLst>
                    <a:ext uri="{9D8B030D-6E8A-4147-A177-3AD203B41FA5}">
                      <a16:colId xmlns:a16="http://schemas.microsoft.com/office/drawing/2014/main" val="20001"/>
                    </a:ext>
                  </a:extLst>
                </a:gridCol>
                <a:gridCol w="2436717">
                  <a:extLst>
                    <a:ext uri="{9D8B030D-6E8A-4147-A177-3AD203B41FA5}">
                      <a16:colId xmlns:a16="http://schemas.microsoft.com/office/drawing/2014/main" val="20002"/>
                    </a:ext>
                  </a:extLst>
                </a:gridCol>
              </a:tblGrid>
              <a:tr h="555643">
                <a:tc>
                  <a:txBody>
                    <a:bodyPr/>
                    <a:lstStyle/>
                    <a:p>
                      <a:pPr defTabSz="914400">
                        <a:defRPr>
                          <a:solidFill>
                            <a:srgbClr val="000000"/>
                          </a:solidFill>
                        </a:defRPr>
                      </a:pPr>
                      <a:r>
                        <a:rPr sz="2600">
                          <a:solidFill>
                            <a:srgbClr val="FFFFFF"/>
                          </a:solidFill>
                        </a:rPr>
                        <a:t>Task</a:t>
                      </a:r>
                    </a:p>
                  </a:txBody>
                  <a:tcPr marL="50800" marR="50800" marT="50800" marB="50800" anchor="ctr" horzOverflow="overflow"/>
                </a:tc>
                <a:tc>
                  <a:txBody>
                    <a:bodyPr/>
                    <a:lstStyle/>
                    <a:p>
                      <a:pPr defTabSz="914400">
                        <a:defRPr>
                          <a:solidFill>
                            <a:srgbClr val="000000"/>
                          </a:solidFill>
                        </a:defRPr>
                      </a:pPr>
                      <a:r>
                        <a:rPr sz="2600">
                          <a:solidFill>
                            <a:srgbClr val="FFFFFF"/>
                          </a:solidFill>
                        </a:rPr>
                        <a:t>Unsupervised</a:t>
                      </a:r>
                    </a:p>
                  </a:txBody>
                  <a:tcPr marL="50800" marR="50800" marT="50800" marB="50800" anchor="ctr" horzOverflow="overflow"/>
                </a:tc>
                <a:tc>
                  <a:txBody>
                    <a:bodyPr/>
                    <a:lstStyle/>
                    <a:p>
                      <a:pPr defTabSz="914400">
                        <a:defRPr>
                          <a:solidFill>
                            <a:srgbClr val="000000"/>
                          </a:solidFill>
                        </a:defRPr>
                      </a:pPr>
                      <a:r>
                        <a:rPr sz="2600">
                          <a:solidFill>
                            <a:srgbClr val="FFFFFF"/>
                          </a:solidFill>
                        </a:rPr>
                        <a:t>Supervised</a:t>
                      </a:r>
                    </a:p>
                  </a:txBody>
                  <a:tcPr marL="50800" marR="50800" marT="50800" marB="50800" anchor="ctr" horzOverflow="overflow"/>
                </a:tc>
                <a:extLst>
                  <a:ext uri="{0D108BD9-81ED-4DB2-BD59-A6C34878D82A}">
                    <a16:rowId xmlns:a16="http://schemas.microsoft.com/office/drawing/2014/main" val="10000"/>
                  </a:ext>
                </a:extLst>
              </a:tr>
              <a:tr h="555643">
                <a:tc>
                  <a:txBody>
                    <a:bodyPr/>
                    <a:lstStyle/>
                    <a:p>
                      <a:pPr algn="l" defTabSz="914400">
                        <a:defRPr>
                          <a:solidFill>
                            <a:srgbClr val="000000"/>
                          </a:solidFill>
                        </a:defRPr>
                      </a:pPr>
                      <a:r>
                        <a:rPr sz="2600">
                          <a:solidFill>
                            <a:srgbClr val="414141"/>
                          </a:solidFill>
                        </a:rPr>
                        <a:t>Classification</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1"/>
                  </a:ext>
                </a:extLst>
              </a:tr>
              <a:tr h="555643">
                <a:tc>
                  <a:txBody>
                    <a:bodyPr/>
                    <a:lstStyle/>
                    <a:p>
                      <a:pPr algn="l" defTabSz="914400">
                        <a:defRPr>
                          <a:solidFill>
                            <a:srgbClr val="000000"/>
                          </a:solidFill>
                        </a:defRPr>
                      </a:pPr>
                      <a:r>
                        <a:rPr sz="2600">
                          <a:solidFill>
                            <a:srgbClr val="414141"/>
                          </a:solidFill>
                        </a:rPr>
                        <a:t>Regression</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2"/>
                  </a:ext>
                </a:extLst>
              </a:tr>
              <a:tr h="555643">
                <a:tc>
                  <a:txBody>
                    <a:bodyPr/>
                    <a:lstStyle/>
                    <a:p>
                      <a:pPr algn="l" defTabSz="914400">
                        <a:defRPr>
                          <a:solidFill>
                            <a:srgbClr val="000000"/>
                          </a:solidFill>
                        </a:defRPr>
                      </a:pPr>
                      <a:r>
                        <a:rPr sz="2600">
                          <a:solidFill>
                            <a:srgbClr val="414141"/>
                          </a:solidFill>
                        </a:rPr>
                        <a:t>Clustering</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3"/>
                  </a:ext>
                </a:extLst>
              </a:tr>
              <a:tr h="555643">
                <a:tc>
                  <a:txBody>
                    <a:bodyPr/>
                    <a:lstStyle/>
                    <a:p>
                      <a:pPr algn="l" defTabSz="914400">
                        <a:defRPr>
                          <a:solidFill>
                            <a:srgbClr val="000000"/>
                          </a:solidFill>
                        </a:defRPr>
                      </a:pPr>
                      <a:r>
                        <a:rPr sz="2600">
                          <a:solidFill>
                            <a:srgbClr val="414141"/>
                          </a:solidFill>
                        </a:rPr>
                        <a:t>Co-occurrence grouping</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4"/>
                  </a:ext>
                </a:extLst>
              </a:tr>
              <a:tr h="555643">
                <a:tc>
                  <a:txBody>
                    <a:bodyPr/>
                    <a:lstStyle/>
                    <a:p>
                      <a:pPr algn="l" defTabSz="914400">
                        <a:defRPr>
                          <a:solidFill>
                            <a:srgbClr val="000000"/>
                          </a:solidFill>
                        </a:defRPr>
                      </a:pPr>
                      <a:r>
                        <a:rPr sz="2600">
                          <a:solidFill>
                            <a:srgbClr val="414141"/>
                          </a:solidFill>
                        </a:rPr>
                        <a:t>Data reduction</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431" name="Examples…"/>
          <p:cNvSpPr txBox="1"/>
          <p:nvPr/>
        </p:nvSpPr>
        <p:spPr>
          <a:xfrm>
            <a:off x="501026" y="5984518"/>
            <a:ext cx="9310887" cy="2768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469900" indent="-469900" algn="l">
              <a:spcBef>
                <a:spcPts val="2400"/>
              </a:spcBef>
              <a:buClr>
                <a:srgbClr val="929292"/>
              </a:buClr>
              <a:buSzPct val="60000"/>
              <a:buFont typeface="Zapf Dingbats"/>
              <a:buChar char="❖"/>
              <a:defRPr sz="3600"/>
            </a:pPr>
            <a:r>
              <a:t>Examples</a:t>
            </a:r>
          </a:p>
          <a:p>
            <a:pPr marL="939800" lvl="1" indent="-469900" algn="l">
              <a:spcBef>
                <a:spcPts val="1200"/>
              </a:spcBef>
              <a:buClr>
                <a:srgbClr val="929292"/>
              </a:buClr>
              <a:buSzPct val="60000"/>
              <a:buFont typeface="Zapf Dingbats"/>
              <a:buChar char="❖"/>
              <a:defRPr sz="3200"/>
            </a:pPr>
            <a:r>
              <a:t>Will this customer purchase service 1?</a:t>
            </a:r>
          </a:p>
          <a:p>
            <a:pPr algn="l">
              <a:spcBef>
                <a:spcPts val="1200"/>
              </a:spcBef>
              <a:defRPr sz="3200"/>
            </a:pPr>
            <a:endParaRPr/>
          </a:p>
          <a:p>
            <a:pPr marL="939800" lvl="1" indent="-469900" algn="l">
              <a:spcBef>
                <a:spcPts val="1200"/>
              </a:spcBef>
              <a:buClr>
                <a:srgbClr val="929292"/>
              </a:buClr>
              <a:buSzPct val="60000"/>
              <a:buFont typeface="Zapf Dingbats"/>
              <a:buChar char="❖"/>
              <a:defRPr sz="3200"/>
            </a:pPr>
            <a:r>
              <a:t>How much will this customer use the service?</a:t>
            </a:r>
          </a:p>
        </p:txBody>
      </p:sp>
      <p:sp>
        <p:nvSpPr>
          <p:cNvPr id="432" name="Binary classification"/>
          <p:cNvSpPr txBox="1"/>
          <p:nvPr/>
        </p:nvSpPr>
        <p:spPr>
          <a:xfrm>
            <a:off x="1457666" y="7477697"/>
            <a:ext cx="3711973"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200">
                <a:solidFill>
                  <a:schemeClr val="accent5">
                    <a:hueOff val="-411174"/>
                    <a:satOff val="4030"/>
                    <a:lumOff val="-29867"/>
                  </a:schemeClr>
                </a:solidFill>
              </a:defRPr>
            </a:lvl1pPr>
          </a:lstStyle>
          <a:p>
            <a:r>
              <a:t>Binary classification</a:t>
            </a:r>
          </a:p>
        </p:txBody>
      </p:sp>
      <p:sp>
        <p:nvSpPr>
          <p:cNvPr id="433" name="Regression"/>
          <p:cNvSpPr txBox="1"/>
          <p:nvPr/>
        </p:nvSpPr>
        <p:spPr>
          <a:xfrm>
            <a:off x="1438469" y="8889968"/>
            <a:ext cx="2075657"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200">
                <a:solidFill>
                  <a:schemeClr val="accent5">
                    <a:hueOff val="-411174"/>
                    <a:satOff val="4030"/>
                    <a:lumOff val="-29867"/>
                  </a:schemeClr>
                </a:solidFill>
              </a:defRPr>
            </a:lvl1pPr>
          </a:lstStyle>
          <a:p>
            <a:r>
              <a:rPr dirty="0"/>
              <a:t>Regression</a:t>
            </a:r>
          </a:p>
        </p:txBody>
      </p:sp>
      <p:sp>
        <p:nvSpPr>
          <p:cNvPr id="434" name="categorical target"/>
          <p:cNvSpPr txBox="1"/>
          <p:nvPr/>
        </p:nvSpPr>
        <p:spPr>
          <a:xfrm>
            <a:off x="9261948" y="3020834"/>
            <a:ext cx="3571169"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2400"/>
              </a:spcBef>
              <a:buClr>
                <a:srgbClr val="929292"/>
              </a:buClr>
              <a:buFont typeface="Zapf Dingbats"/>
              <a:defRPr sz="3100">
                <a:solidFill>
                  <a:schemeClr val="accent1">
                    <a:hueOff val="369194"/>
                    <a:satOff val="6343"/>
                    <a:lumOff val="-13963"/>
                  </a:schemeClr>
                </a:solidFill>
              </a:defRPr>
            </a:lvl1pPr>
          </a:lstStyle>
          <a:p>
            <a:r>
              <a:t>categorical target</a:t>
            </a:r>
          </a:p>
        </p:txBody>
      </p:sp>
      <p:sp>
        <p:nvSpPr>
          <p:cNvPr id="435" name="numeric target"/>
          <p:cNvSpPr txBox="1"/>
          <p:nvPr/>
        </p:nvSpPr>
        <p:spPr>
          <a:xfrm>
            <a:off x="9356997" y="3614559"/>
            <a:ext cx="330487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2400"/>
              </a:spcBef>
              <a:buClr>
                <a:srgbClr val="929292"/>
              </a:buClr>
              <a:buFont typeface="Zapf Dingbats"/>
              <a:defRPr sz="3300">
                <a:solidFill>
                  <a:schemeClr val="accent1">
                    <a:hueOff val="369194"/>
                    <a:satOff val="6343"/>
                    <a:lumOff val="-13963"/>
                  </a:schemeClr>
                </a:solidFill>
              </a:defRPr>
            </a:lvl1pPr>
          </a:lstStyle>
          <a:p>
            <a:r>
              <a:t>numeric target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3" animBg="1" advAuto="0"/>
      <p:bldP spid="432" grpId="4" animBg="1" advAuto="0"/>
      <p:bldP spid="433" grpId="5" animBg="1" advAuto="0"/>
      <p:bldP spid="434" grpId="1" animBg="1" advAuto="0"/>
      <p:bldP spid="435"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 name="Table"/>
          <p:cNvGraphicFramePr/>
          <p:nvPr/>
        </p:nvGraphicFramePr>
        <p:xfrm>
          <a:off x="311584" y="1047484"/>
          <a:ext cx="12505370" cy="8238773"/>
        </p:xfrm>
        <a:graphic>
          <a:graphicData uri="http://schemas.openxmlformats.org/drawingml/2006/table">
            <a:tbl>
              <a:tblPr firstRow="1" bandRow="1">
                <a:tableStyleId>{4C3C2611-4C71-4FC5-86AE-919BDF0F9419}</a:tableStyleId>
              </a:tblPr>
              <a:tblGrid>
                <a:gridCol w="1858614">
                  <a:extLst>
                    <a:ext uri="{9D8B030D-6E8A-4147-A177-3AD203B41FA5}">
                      <a16:colId xmlns:a16="http://schemas.microsoft.com/office/drawing/2014/main" val="20000"/>
                    </a:ext>
                  </a:extLst>
                </a:gridCol>
                <a:gridCol w="5617548">
                  <a:extLst>
                    <a:ext uri="{9D8B030D-6E8A-4147-A177-3AD203B41FA5}">
                      <a16:colId xmlns:a16="http://schemas.microsoft.com/office/drawing/2014/main" val="20001"/>
                    </a:ext>
                  </a:extLst>
                </a:gridCol>
                <a:gridCol w="5029208">
                  <a:extLst>
                    <a:ext uri="{9D8B030D-6E8A-4147-A177-3AD203B41FA5}">
                      <a16:colId xmlns:a16="http://schemas.microsoft.com/office/drawing/2014/main" val="20002"/>
                    </a:ext>
                  </a:extLst>
                </a:gridCol>
              </a:tblGrid>
              <a:tr h="1092853">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2600" dirty="0">
                          <a:solidFill>
                            <a:srgbClr val="FFFFFF"/>
                          </a:solidFill>
                        </a:rPr>
                        <a:t>Supervised Learning</a:t>
                      </a:r>
                    </a:p>
                  </a:txBody>
                  <a:tcPr marL="50800" marR="50800" marT="50800" marB="50800" anchor="ctr" horzOverflow="overflow"/>
                </a:tc>
                <a:tc>
                  <a:txBody>
                    <a:bodyPr/>
                    <a:lstStyle/>
                    <a:p>
                      <a:pPr defTabSz="914400">
                        <a:defRPr>
                          <a:solidFill>
                            <a:srgbClr val="000000"/>
                          </a:solidFill>
                        </a:defRPr>
                      </a:pPr>
                      <a:r>
                        <a:rPr sz="2600" dirty="0">
                          <a:solidFill>
                            <a:srgbClr val="FFFFFF"/>
                          </a:solidFill>
                        </a:rPr>
                        <a:t>Unsupervised Learning</a:t>
                      </a:r>
                    </a:p>
                  </a:txBody>
                  <a:tcPr marL="50800" marR="50800" marT="50800" marB="50800" anchor="ctr" horzOverflow="overflow"/>
                </a:tc>
                <a:extLst>
                  <a:ext uri="{0D108BD9-81ED-4DB2-BD59-A6C34878D82A}">
                    <a16:rowId xmlns:a16="http://schemas.microsoft.com/office/drawing/2014/main" val="10000"/>
                  </a:ext>
                </a:extLst>
              </a:tr>
              <a:tr h="1181591">
                <a:tc>
                  <a:txBody>
                    <a:bodyPr/>
                    <a:lstStyle/>
                    <a:p>
                      <a:pPr defTabSz="914400">
                        <a:defRPr>
                          <a:solidFill>
                            <a:srgbClr val="000000"/>
                          </a:solidFill>
                        </a:defRPr>
                      </a:pPr>
                      <a:r>
                        <a:rPr sz="2600">
                          <a:solidFill>
                            <a:srgbClr val="414141"/>
                          </a:solidFill>
                        </a:rPr>
                        <a:t>Training data</a:t>
                      </a:r>
                    </a:p>
                  </a:txBody>
                  <a:tcPr marL="50800" marR="50800" marT="50800" marB="50800" anchor="ctr" horzOverflow="overflow"/>
                </a:tc>
                <a:tc>
                  <a:txBody>
                    <a:bodyPr/>
                    <a:lstStyle/>
                    <a:p>
                      <a:pPr lvl="1" indent="469900">
                        <a:spcBef>
                          <a:spcPts val="2400"/>
                        </a:spcBef>
                        <a:buClr>
                          <a:srgbClr val="929292"/>
                        </a:buClr>
                        <a:buFont typeface="Zapf Dingbats"/>
                        <a:defRPr sz="3600">
                          <a:solidFill>
                            <a:schemeClr val="accent1">
                              <a:hueOff val="369196"/>
                              <a:satOff val="13972"/>
                              <a:lumOff val="-24493"/>
                            </a:schemeClr>
                          </a:solidFill>
                        </a:defRPr>
                      </a:pPr>
                      <a:r>
                        <a:t>(X</a:t>
                      </a:r>
                      <a:r>
                        <a:rPr baseline="-5999"/>
                        <a:t>old</a:t>
                      </a:r>
                      <a:r>
                        <a:t>, Y</a:t>
                      </a:r>
                      <a:r>
                        <a:rPr baseline="-5999"/>
                        <a:t>old</a:t>
                      </a:r>
                      <a:r>
                        <a:t>) </a:t>
                      </a:r>
                    </a:p>
                  </a:txBody>
                  <a:tcPr marL="50800" marR="50800" marT="50800" marB="50800" anchor="ctr" horzOverflow="overflow"/>
                </a:tc>
                <a:tc>
                  <a:txBody>
                    <a:bodyPr/>
                    <a:lstStyle/>
                    <a:p>
                      <a:pPr lvl="1" indent="469900">
                        <a:spcBef>
                          <a:spcPts val="2400"/>
                        </a:spcBef>
                        <a:buClr>
                          <a:srgbClr val="929292"/>
                        </a:buClr>
                        <a:buFont typeface="Zapf Dingbats"/>
                        <a:defRPr sz="3600">
                          <a:solidFill>
                            <a:schemeClr val="accent1">
                              <a:hueOff val="369196"/>
                              <a:satOff val="13972"/>
                              <a:lumOff val="-24493"/>
                            </a:schemeClr>
                          </a:solidFill>
                        </a:defRPr>
                      </a:pPr>
                      <a:r>
                        <a:t>(X</a:t>
                      </a:r>
                      <a:r>
                        <a:rPr baseline="-5999"/>
                        <a:t>old</a:t>
                      </a:r>
                      <a:r>
                        <a:t>) </a:t>
                      </a:r>
                    </a:p>
                  </a:txBody>
                  <a:tcPr marL="50800" marR="50800" marT="50800" marB="50800" anchor="ctr" horzOverflow="overflow"/>
                </a:tc>
                <a:extLst>
                  <a:ext uri="{0D108BD9-81ED-4DB2-BD59-A6C34878D82A}">
                    <a16:rowId xmlns:a16="http://schemas.microsoft.com/office/drawing/2014/main" val="10001"/>
                  </a:ext>
                </a:extLst>
              </a:tr>
              <a:tr h="2136387">
                <a:tc>
                  <a:txBody>
                    <a:bodyPr/>
                    <a:lstStyle/>
                    <a:p>
                      <a:pPr defTabSz="914400">
                        <a:defRPr>
                          <a:solidFill>
                            <a:srgbClr val="000000"/>
                          </a:solidFill>
                        </a:defRPr>
                      </a:pPr>
                      <a:r>
                        <a:rPr sz="2600">
                          <a:solidFill>
                            <a:srgbClr val="414141"/>
                          </a:solidFill>
                        </a:rPr>
                        <a:t>Type of Problems</a:t>
                      </a:r>
                    </a:p>
                  </a:txBody>
                  <a:tcPr marL="50800" marR="50800" marT="50800" marB="50800" anchor="ctr" horzOverflow="overflow"/>
                </a:tc>
                <a:tc>
                  <a:txBody>
                    <a:bodyPr/>
                    <a:lstStyle/>
                    <a:p>
                      <a:pPr defTabSz="914400">
                        <a:defRPr>
                          <a:solidFill>
                            <a:srgbClr val="000000"/>
                          </a:solidFill>
                        </a:defRPr>
                      </a:pPr>
                      <a:r>
                        <a:rPr sz="2600">
                          <a:solidFill>
                            <a:srgbClr val="414141"/>
                          </a:solidFill>
                        </a:rPr>
                        <a:t>Classification
Regression
Ranking
…</a:t>
                      </a:r>
                    </a:p>
                  </a:txBody>
                  <a:tcPr marL="50800" marR="50800" marT="50800" marB="50800" anchor="ctr" horzOverflow="overflow"/>
                </a:tc>
                <a:tc>
                  <a:txBody>
                    <a:bodyPr/>
                    <a:lstStyle/>
                    <a:p>
                      <a:pPr defTabSz="914400">
                        <a:defRPr sz="2600">
                          <a:solidFill>
                            <a:srgbClr val="66635F"/>
                          </a:solidFill>
                        </a:defRPr>
                      </a:pPr>
                      <a:r>
                        <a:t>Clustering</a:t>
                      </a:r>
                    </a:p>
                    <a:p>
                      <a:pPr defTabSz="914400">
                        <a:defRPr sz="2600">
                          <a:solidFill>
                            <a:srgbClr val="66635F"/>
                          </a:solidFill>
                        </a:defRPr>
                      </a:pPr>
                      <a:r>
                        <a:t>Frequent Itemset</a:t>
                      </a:r>
                    </a:p>
                    <a:p>
                      <a:pPr defTabSz="914400">
                        <a:defRPr sz="2600"/>
                      </a:pPr>
                      <a:r>
                        <a:t>…</a:t>
                      </a:r>
                    </a:p>
                  </a:txBody>
                  <a:tcPr marL="50800" marR="50800" marT="50800" marB="50800" anchor="ctr" horzOverflow="overflow"/>
                </a:tc>
                <a:extLst>
                  <a:ext uri="{0D108BD9-81ED-4DB2-BD59-A6C34878D82A}">
                    <a16:rowId xmlns:a16="http://schemas.microsoft.com/office/drawing/2014/main" val="10002"/>
                  </a:ext>
                </a:extLst>
              </a:tr>
              <a:tr h="3827942">
                <a:tc>
                  <a:txBody>
                    <a:bodyPr/>
                    <a:lstStyle/>
                    <a:p>
                      <a:pPr defTabSz="914400">
                        <a:defRPr>
                          <a:solidFill>
                            <a:srgbClr val="000000"/>
                          </a:solidFill>
                        </a:defRPr>
                      </a:pPr>
                      <a:r>
                        <a:rPr sz="2600">
                          <a:solidFill>
                            <a:srgbClr val="414141"/>
                          </a:solidFill>
                        </a:rPr>
                        <a:t>Examples</a:t>
                      </a:r>
                    </a:p>
                  </a:txBody>
                  <a:tcPr marL="50800" marR="50800" marT="50800" marB="50800" anchor="ctr" horzOverflow="overflow"/>
                </a:tc>
                <a:tc>
                  <a:txBody>
                    <a:bodyPr/>
                    <a:lstStyle/>
                    <a:p>
                      <a:pPr lvl="1" indent="0" algn="l">
                        <a:spcBef>
                          <a:spcPts val="900"/>
                        </a:spcBef>
                        <a:buClr>
                          <a:srgbClr val="929292"/>
                        </a:buClr>
                        <a:buFont typeface="Zapf Dingbats"/>
                        <a:defRPr sz="2400"/>
                      </a:pPr>
                      <a:r>
                        <a:t>How many cell phone minutes will each customer use next month? </a:t>
                      </a:r>
                    </a:p>
                    <a:p>
                      <a:pPr lvl="1" indent="0" algn="l">
                        <a:spcBef>
                          <a:spcPts val="1200"/>
                        </a:spcBef>
                        <a:buClr>
                          <a:srgbClr val="929292"/>
                        </a:buClr>
                        <a:buFont typeface="Zapf Dingbats"/>
                        <a:defRPr sz="2400"/>
                      </a:pPr>
                      <a:r>
                        <a:t>Which customers will leave within 90 days of their current contract expiration?</a:t>
                      </a:r>
                    </a:p>
                    <a:p>
                      <a:pPr lvl="1" indent="0" algn="l">
                        <a:spcBef>
                          <a:spcPts val="1200"/>
                        </a:spcBef>
                        <a:buClr>
                          <a:srgbClr val="929292"/>
                        </a:buClr>
                        <a:buFont typeface="Zapf Dingbats"/>
                        <a:defRPr sz="2400"/>
                      </a:pPr>
                      <a:r>
                        <a:t>Which 10 patients need urgent treatment?</a:t>
                      </a:r>
                    </a:p>
                    <a:p>
                      <a:pPr lvl="1" indent="0" algn="l">
                        <a:spcBef>
                          <a:spcPts val="1700"/>
                        </a:spcBef>
                        <a:buClr>
                          <a:srgbClr val="929292"/>
                        </a:buClr>
                        <a:buFont typeface="Zapf Dingbats"/>
                        <a:defRPr sz="2400"/>
                      </a:pPr>
                      <a:r>
                        <a:t>Will the customer buy this product?</a:t>
                      </a:r>
                    </a:p>
                  </a:txBody>
                  <a:tcPr marL="50800" marR="50800" marT="50800" marB="50800" anchor="ctr" horzOverflow="overflow"/>
                </a:tc>
                <a:tc>
                  <a:txBody>
                    <a:bodyPr/>
                    <a:lstStyle/>
                    <a:p>
                      <a:pPr lvl="1" indent="0" algn="l">
                        <a:spcBef>
                          <a:spcPts val="2400"/>
                        </a:spcBef>
                        <a:buClr>
                          <a:srgbClr val="929292"/>
                        </a:buClr>
                        <a:buFont typeface="Zapf Dingbats"/>
                        <a:defRPr sz="2400"/>
                      </a:pPr>
                      <a:r>
                        <a:rPr dirty="0"/>
                        <a:t>What are the natural clusters of customers?</a:t>
                      </a:r>
                    </a:p>
                    <a:p>
                      <a:pPr lvl="1" indent="0" algn="l">
                        <a:spcBef>
                          <a:spcPts val="2400"/>
                        </a:spcBef>
                        <a:buClr>
                          <a:srgbClr val="929292"/>
                        </a:buClr>
                        <a:buFont typeface="Zapf Dingbats"/>
                        <a:defRPr sz="2400"/>
                      </a:pPr>
                      <a:r>
                        <a:rPr dirty="0"/>
                        <a:t>What are the most popular combinations of items that are bought together in a supermarket? </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146" name="Slide Number"/>
          <p:cNvSpPr>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27</a:t>
            </a:fld>
            <a:endParaRPr/>
          </a:p>
        </p:txBody>
      </p:sp>
      <p:sp>
        <p:nvSpPr>
          <p:cNvPr id="147" name="Is there a specific, quantifiable target/output variable?"/>
          <p:cNvSpPr/>
          <p:nvPr/>
        </p:nvSpPr>
        <p:spPr>
          <a:xfrm>
            <a:off x="1474395" y="277577"/>
            <a:ext cx="9738433" cy="609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a:spcBef>
                <a:spcPts val="2400"/>
              </a:spcBef>
              <a:buClr>
                <a:srgbClr val="929292"/>
              </a:buClr>
              <a:buFont typeface="Zapf Dingbats"/>
              <a:defRPr sz="3000"/>
            </a:lvl1pPr>
          </a:lstStyle>
          <a:p>
            <a:r>
              <a:t>Is there a specific, quantifiable target/output variable?</a:t>
            </a:r>
          </a:p>
        </p:txBody>
      </p:sp>
    </p:spTree>
    <p:extLst>
      <p:ext uri="{BB962C8B-B14F-4D97-AF65-F5344CB8AC3E}">
        <p14:creationId xmlns:p14="http://schemas.microsoft.com/office/powerpoint/2010/main" val="30111429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Overview"/>
          <p:cNvSpPr txBox="1">
            <a:spLocks noGrp="1"/>
          </p:cNvSpPr>
          <p:nvPr>
            <p:ph type="title"/>
          </p:nvPr>
        </p:nvSpPr>
        <p:spPr>
          <a:prstGeom prst="rect">
            <a:avLst/>
          </a:prstGeom>
        </p:spPr>
        <p:txBody>
          <a:bodyPr/>
          <a:lstStyle/>
          <a:p>
            <a:r>
              <a:t>Overview</a:t>
            </a:r>
          </a:p>
        </p:txBody>
      </p:sp>
      <p:sp>
        <p:nvSpPr>
          <p:cNvPr id="438" name="Data Mining Process…"/>
          <p:cNvSpPr txBox="1">
            <a:spLocks noGrp="1"/>
          </p:cNvSpPr>
          <p:nvPr>
            <p:ph type="body" idx="1"/>
          </p:nvPr>
        </p:nvSpPr>
        <p:spPr>
          <a:prstGeom prst="rect">
            <a:avLst/>
          </a:prstGeom>
        </p:spPr>
        <p:txBody>
          <a:bodyPr/>
          <a:lstStyle/>
          <a:p>
            <a:r>
              <a:t>Data Mining Process</a:t>
            </a:r>
          </a:p>
          <a:p>
            <a:r>
              <a:t>Supervised vs Unsupervised</a:t>
            </a:r>
          </a:p>
          <a:p>
            <a:pPr>
              <a:defRPr>
                <a:solidFill>
                  <a:schemeClr val="accent5">
                    <a:hueOff val="-411174"/>
                    <a:satOff val="4030"/>
                    <a:lumOff val="-29867"/>
                  </a:schemeClr>
                </a:solidFill>
              </a:defRPr>
            </a:pPr>
            <a:r>
              <a:t>CRISP-DM</a:t>
            </a:r>
          </a:p>
        </p:txBody>
      </p:sp>
      <p:sp>
        <p:nvSpPr>
          <p:cNvPr id="4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ross Industry Standard Process for Data Mining…"/>
          <p:cNvSpPr txBox="1">
            <a:spLocks noGrp="1"/>
          </p:cNvSpPr>
          <p:nvPr>
            <p:ph type="body" sz="quarter" idx="1"/>
          </p:nvPr>
        </p:nvSpPr>
        <p:spPr>
          <a:xfrm>
            <a:off x="508000" y="704660"/>
            <a:ext cx="11988800" cy="1562101"/>
          </a:xfrm>
          <a:prstGeom prst="rect">
            <a:avLst/>
          </a:prstGeom>
        </p:spPr>
        <p:txBody>
          <a:bodyPr>
            <a:normAutofit/>
          </a:bodyPr>
          <a:lstStyle/>
          <a:p>
            <a:pPr marL="0" indent="0" algn="ctr" defTabSz="379729">
              <a:lnSpc>
                <a:spcPct val="90000"/>
              </a:lnSpc>
              <a:spcBef>
                <a:spcPts val="1000"/>
              </a:spcBef>
              <a:buSzTx/>
              <a:buNone/>
              <a:defRPr sz="4550">
                <a:solidFill>
                  <a:srgbClr val="D93E2B"/>
                </a:solidFill>
                <a:latin typeface="+mn-lt"/>
                <a:ea typeface="+mn-ea"/>
                <a:cs typeface="+mn-cs"/>
                <a:sym typeface="Bodoni SvtyTwo ITC TT-Book"/>
              </a:defRPr>
            </a:pPr>
            <a:r>
              <a:t>Cross Industry Standard Process for Data Mining</a:t>
            </a:r>
          </a:p>
          <a:p>
            <a:pPr marL="0" indent="0" algn="ctr" defTabSz="379729">
              <a:lnSpc>
                <a:spcPct val="90000"/>
              </a:lnSpc>
              <a:spcBef>
                <a:spcPts val="1000"/>
              </a:spcBef>
              <a:buSzTx/>
              <a:buNone/>
              <a:defRPr sz="4550">
                <a:solidFill>
                  <a:srgbClr val="D93E2B"/>
                </a:solidFill>
                <a:latin typeface="+mn-lt"/>
                <a:ea typeface="+mn-ea"/>
                <a:cs typeface="+mn-cs"/>
                <a:sym typeface="Bodoni SvtyTwo ITC TT-Book"/>
              </a:defRPr>
            </a:pPr>
            <a:r>
              <a:t>CRSIP-DM</a:t>
            </a:r>
          </a:p>
        </p:txBody>
      </p:sp>
      <p:pic>
        <p:nvPicPr>
          <p:cNvPr id="442" name="datamining.png" descr="datamining.png"/>
          <p:cNvPicPr>
            <a:picLocks noChangeAspect="1"/>
          </p:cNvPicPr>
          <p:nvPr/>
        </p:nvPicPr>
        <p:blipFill>
          <a:blip r:embed="rId3">
            <a:extLst/>
          </a:blip>
          <a:stretch>
            <a:fillRect/>
          </a:stretch>
        </p:blipFill>
        <p:spPr>
          <a:xfrm>
            <a:off x="386065" y="2330071"/>
            <a:ext cx="6927326" cy="6940406"/>
          </a:xfrm>
          <a:prstGeom prst="rect">
            <a:avLst/>
          </a:prstGeom>
          <a:ln w="12700">
            <a:miter lim="400000"/>
          </a:ln>
        </p:spPr>
      </p:pic>
      <p:sp>
        <p:nvSpPr>
          <p:cNvPr id="443" name="Life cycle: 6 phases…"/>
          <p:cNvSpPr txBox="1"/>
          <p:nvPr/>
        </p:nvSpPr>
        <p:spPr>
          <a:xfrm>
            <a:off x="7606710" y="3719430"/>
            <a:ext cx="5235016" cy="370870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241300" indent="-241300" algn="l">
              <a:spcBef>
                <a:spcPts val="2000"/>
              </a:spcBef>
              <a:buSzPct val="100000"/>
              <a:buChar char="-"/>
              <a:defRPr sz="2800"/>
            </a:pPr>
            <a:r>
              <a:rPr dirty="0"/>
              <a:t>Life cycle: 6 phases</a:t>
            </a:r>
          </a:p>
          <a:p>
            <a:pPr marL="241300" indent="-241300" algn="l">
              <a:spcBef>
                <a:spcPts val="2000"/>
              </a:spcBef>
              <a:buSzPct val="100000"/>
              <a:buChar char="-"/>
              <a:defRPr sz="2800"/>
            </a:pPr>
            <a:r>
              <a:rPr dirty="0"/>
              <a:t>Iteration is the rule and the sequence of the phase is not strict.</a:t>
            </a:r>
          </a:p>
          <a:p>
            <a:pPr marL="241300" indent="-241300" algn="l">
              <a:spcBef>
                <a:spcPts val="2000"/>
              </a:spcBef>
              <a:buSzPct val="100000"/>
              <a:buChar char="-"/>
              <a:defRPr sz="2800"/>
            </a:pPr>
            <a:r>
              <a:rPr dirty="0"/>
              <a:t>Why CRI</a:t>
            </a:r>
            <a:r>
              <a:rPr lang="en-US" dirty="0"/>
              <a:t>S</a:t>
            </a:r>
            <a:r>
              <a:rPr dirty="0"/>
              <a:t>P-DM?</a:t>
            </a:r>
          </a:p>
          <a:p>
            <a:pPr marL="469900" lvl="1" indent="-241300" algn="l">
              <a:spcBef>
                <a:spcPts val="600"/>
              </a:spcBef>
              <a:buSzPct val="100000"/>
              <a:buChar char="-"/>
              <a:defRPr sz="2800"/>
            </a:pPr>
            <a:r>
              <a:rPr dirty="0" err="1"/>
              <a:t>consistency，repeatability，objectiveness</a:t>
            </a:r>
            <a:endParaRPr dirty="0"/>
          </a:p>
        </p:txBody>
      </p:sp>
      <p:sp>
        <p:nvSpPr>
          <p:cNvPr id="4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1" animBg="1" advAuto="0"/>
      <p:bldP spid="443"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rading Scheme"/>
          <p:cNvSpPr txBox="1">
            <a:spLocks noGrp="1"/>
          </p:cNvSpPr>
          <p:nvPr>
            <p:ph type="title"/>
          </p:nvPr>
        </p:nvSpPr>
        <p:spPr>
          <a:prstGeom prst="rect">
            <a:avLst/>
          </a:prstGeom>
        </p:spPr>
        <p:txBody>
          <a:bodyPr/>
          <a:lstStyle/>
          <a:p>
            <a:r>
              <a:t>Grading Scheme</a:t>
            </a:r>
          </a:p>
        </p:txBody>
      </p:sp>
      <p:sp>
        <p:nvSpPr>
          <p:cNvPr id="161" name="Homework - 30%…"/>
          <p:cNvSpPr txBox="1">
            <a:spLocks noGrp="1"/>
          </p:cNvSpPr>
          <p:nvPr>
            <p:ph type="body" idx="1"/>
          </p:nvPr>
        </p:nvSpPr>
        <p:spPr>
          <a:xfrm>
            <a:off x="505811" y="2178050"/>
            <a:ext cx="11993177" cy="6997700"/>
          </a:xfrm>
          <a:prstGeom prst="rect">
            <a:avLst/>
          </a:prstGeom>
        </p:spPr>
        <p:txBody>
          <a:bodyPr/>
          <a:lstStyle/>
          <a:p>
            <a:pPr marL="361822" indent="-361822" defTabSz="449833">
              <a:spcBef>
                <a:spcPts val="1800"/>
              </a:spcBef>
              <a:defRPr sz="2925"/>
            </a:pPr>
            <a:r>
              <a:rPr dirty="0"/>
              <a:t>Homework - </a:t>
            </a:r>
            <a:r>
              <a:rPr lang="en-US" dirty="0"/>
              <a:t>24</a:t>
            </a:r>
            <a:r>
              <a:rPr dirty="0"/>
              <a:t>%</a:t>
            </a:r>
          </a:p>
          <a:p>
            <a:pPr marL="723645" lvl="1" indent="-361822" defTabSz="449833">
              <a:spcBef>
                <a:spcPts val="300"/>
              </a:spcBef>
              <a:defRPr sz="2464"/>
            </a:pPr>
            <a:r>
              <a:rPr lang="en-US" dirty="0"/>
              <a:t>4</a:t>
            </a:r>
            <a:r>
              <a:rPr dirty="0"/>
              <a:t> homework assignments</a:t>
            </a:r>
            <a:r>
              <a:rPr lang="en-US" dirty="0"/>
              <a:t> (each worth ~6%)</a:t>
            </a:r>
            <a:endParaRPr dirty="0"/>
          </a:p>
          <a:p>
            <a:pPr marL="723645" lvl="1" indent="-361822" defTabSz="449833">
              <a:spcBef>
                <a:spcPts val="300"/>
              </a:spcBef>
              <a:defRPr sz="2464"/>
            </a:pPr>
            <a:r>
              <a:rPr dirty="0"/>
              <a:t>Discussions allowed, but the final submission needs to be written </a:t>
            </a:r>
            <a:r>
              <a:rPr b="1" dirty="0"/>
              <a:t>independently</a:t>
            </a:r>
            <a:r>
              <a:rPr dirty="0"/>
              <a:t>. </a:t>
            </a:r>
            <a:r>
              <a:rPr i="1" dirty="0"/>
              <a:t>Identical homework submissions will be considered evidence of academic dishonesty and prosecuted as such.</a:t>
            </a:r>
          </a:p>
          <a:p>
            <a:pPr marL="361822" indent="-361822" defTabSz="449833">
              <a:spcBef>
                <a:spcPts val="300"/>
              </a:spcBef>
              <a:defRPr sz="2772"/>
            </a:pPr>
            <a:r>
              <a:rPr lang="en-US" dirty="0"/>
              <a:t>Exam I</a:t>
            </a:r>
            <a:r>
              <a:rPr dirty="0"/>
              <a:t> - 3</a:t>
            </a:r>
            <a:r>
              <a:rPr lang="en-US" dirty="0"/>
              <a:t>5</a:t>
            </a:r>
            <a:r>
              <a:rPr dirty="0"/>
              <a:t>%</a:t>
            </a:r>
          </a:p>
          <a:p>
            <a:pPr marL="723645" lvl="1" indent="-361822" defTabSz="449833">
              <a:spcBef>
                <a:spcPts val="300"/>
              </a:spcBef>
              <a:defRPr sz="2464"/>
            </a:pPr>
            <a:r>
              <a:rPr lang="en-US" dirty="0"/>
              <a:t>June 12</a:t>
            </a:r>
            <a:endParaRPr dirty="0"/>
          </a:p>
          <a:p>
            <a:pPr marL="723645" lvl="1" indent="-361822" defTabSz="449833">
              <a:spcBef>
                <a:spcPts val="300"/>
              </a:spcBef>
              <a:defRPr sz="2464"/>
            </a:pPr>
            <a:r>
              <a:rPr dirty="0"/>
              <a:t>In</a:t>
            </a:r>
            <a:r>
              <a:rPr lang="en-US" dirty="0"/>
              <a:t> class, computer-based, class materials can be used, internet access not allowed</a:t>
            </a:r>
            <a:endParaRPr dirty="0"/>
          </a:p>
          <a:p>
            <a:pPr marL="361822" indent="-361822" defTabSz="449833">
              <a:spcBef>
                <a:spcPts val="1800"/>
              </a:spcBef>
              <a:defRPr sz="2925"/>
            </a:pPr>
            <a:r>
              <a:rPr lang="en-US" dirty="0"/>
              <a:t>Exam II </a:t>
            </a:r>
            <a:r>
              <a:rPr dirty="0"/>
              <a:t>- 3</a:t>
            </a:r>
            <a:r>
              <a:rPr lang="en-US" altLang="zh-CN" dirty="0"/>
              <a:t>5</a:t>
            </a:r>
            <a:r>
              <a:rPr dirty="0"/>
              <a:t>%</a:t>
            </a:r>
          </a:p>
          <a:p>
            <a:pPr marL="723645" lvl="1" indent="-361822" defTabSz="449833">
              <a:spcBef>
                <a:spcPts val="300"/>
              </a:spcBef>
              <a:defRPr sz="2464"/>
            </a:pPr>
            <a:r>
              <a:rPr lang="en-US" dirty="0"/>
              <a:t>In class, computer-based, class materials can be used, internet access not allowed</a:t>
            </a:r>
          </a:p>
          <a:p>
            <a:pPr marL="723645" lvl="1" indent="-361822" defTabSz="449833">
              <a:spcBef>
                <a:spcPts val="300"/>
              </a:spcBef>
              <a:defRPr sz="2464"/>
            </a:pPr>
            <a:endParaRPr lang="en-US" dirty="0"/>
          </a:p>
          <a:p>
            <a:pPr marL="361822" indent="-361822" defTabSz="449833">
              <a:spcBef>
                <a:spcPts val="300"/>
              </a:spcBef>
              <a:defRPr sz="2772"/>
            </a:pPr>
            <a:r>
              <a:rPr dirty="0"/>
              <a:t>Class participation - </a:t>
            </a:r>
            <a:r>
              <a:rPr lang="en-US" dirty="0"/>
              <a:t>6</a:t>
            </a:r>
            <a:r>
              <a:rPr dirty="0"/>
              <a:t>%</a:t>
            </a:r>
          </a:p>
        </p:txBody>
      </p:sp>
      <p:sp>
        <p:nvSpPr>
          <p:cNvPr id="162"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hase 1: Business Understanding"/>
          <p:cNvSpPr txBox="1">
            <a:spLocks noGrp="1"/>
          </p:cNvSpPr>
          <p:nvPr>
            <p:ph type="title"/>
          </p:nvPr>
        </p:nvSpPr>
        <p:spPr>
          <a:prstGeom prst="rect">
            <a:avLst/>
          </a:prstGeom>
        </p:spPr>
        <p:txBody>
          <a:bodyPr>
            <a:normAutofit fontScale="90000"/>
          </a:bodyPr>
          <a:lstStyle/>
          <a:p>
            <a:r>
              <a:t>Phase 1: Business Understanding</a:t>
            </a:r>
          </a:p>
        </p:txBody>
      </p:sp>
      <p:sp>
        <p:nvSpPr>
          <p:cNvPr id="449" name="Focuses on…"/>
          <p:cNvSpPr txBox="1">
            <a:spLocks noGrp="1"/>
          </p:cNvSpPr>
          <p:nvPr>
            <p:ph type="body" idx="1"/>
          </p:nvPr>
        </p:nvSpPr>
        <p:spPr>
          <a:xfrm>
            <a:off x="4605171" y="2178050"/>
            <a:ext cx="8342282" cy="6798842"/>
          </a:xfrm>
          <a:prstGeom prst="rect">
            <a:avLst/>
          </a:prstGeom>
        </p:spPr>
        <p:txBody>
          <a:bodyPr/>
          <a:lstStyle/>
          <a:p>
            <a:pPr marL="0" indent="0">
              <a:buSzTx/>
              <a:buNone/>
              <a:defRPr sz="3000">
                <a:solidFill>
                  <a:srgbClr val="000000"/>
                </a:solidFill>
              </a:defRPr>
            </a:pPr>
            <a:r>
              <a:t>Focuses on </a:t>
            </a:r>
          </a:p>
          <a:p>
            <a:pPr marL="647700" lvl="1" indent="-330200">
              <a:buSzPct val="100000"/>
              <a:buChar char="-"/>
              <a:defRPr sz="3000">
                <a:solidFill>
                  <a:srgbClr val="000000"/>
                </a:solidFill>
              </a:defRPr>
            </a:pPr>
            <a:r>
              <a:t>understanding the project objectives and requirements from a business perspective</a:t>
            </a:r>
          </a:p>
          <a:p>
            <a:pPr marL="647700" lvl="1" indent="-330200">
              <a:buSzPct val="100000"/>
              <a:buChar char="-"/>
              <a:defRPr sz="3000">
                <a:solidFill>
                  <a:srgbClr val="000000"/>
                </a:solidFill>
              </a:defRPr>
            </a:pPr>
            <a:r>
              <a:t>converting this knowledge into a DM problem definition and a preliminary plan designed to achieve the objectives </a:t>
            </a:r>
          </a:p>
          <a:p>
            <a:pPr marL="0" indent="0">
              <a:buSzTx/>
              <a:buNone/>
              <a:defRPr sz="3000">
                <a:solidFill>
                  <a:srgbClr val="000000"/>
                </a:solidFill>
              </a:defRPr>
            </a:pPr>
            <a:r>
              <a:rPr b="1"/>
              <a:t>Key to success</a:t>
            </a:r>
            <a:r>
              <a:t>: a successful formulation that casts the business problem as one or more DM  problems</a:t>
            </a:r>
          </a:p>
        </p:txBody>
      </p:sp>
      <p:pic>
        <p:nvPicPr>
          <p:cNvPr id="450"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51" name="Rectangle"/>
          <p:cNvSpPr/>
          <p:nvPr/>
        </p:nvSpPr>
        <p:spPr>
          <a:xfrm>
            <a:off x="876840" y="4027754"/>
            <a:ext cx="1296890"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hase 2: Data Understanding"/>
          <p:cNvSpPr txBox="1">
            <a:spLocks noGrp="1"/>
          </p:cNvSpPr>
          <p:nvPr>
            <p:ph type="title"/>
          </p:nvPr>
        </p:nvSpPr>
        <p:spPr>
          <a:prstGeom prst="rect">
            <a:avLst/>
          </a:prstGeom>
        </p:spPr>
        <p:txBody>
          <a:bodyPr/>
          <a:lstStyle/>
          <a:p>
            <a:r>
              <a:t>Phase 2: Data Understanding</a:t>
            </a:r>
          </a:p>
        </p:txBody>
      </p:sp>
      <p:pic>
        <p:nvPicPr>
          <p:cNvPr id="457"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58" name="Rectangle"/>
          <p:cNvSpPr/>
          <p:nvPr/>
        </p:nvSpPr>
        <p:spPr>
          <a:xfrm>
            <a:off x="2496439" y="4003525"/>
            <a:ext cx="1296889"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59" name="Initial data collection…"/>
          <p:cNvSpPr txBox="1">
            <a:spLocks noGrp="1"/>
          </p:cNvSpPr>
          <p:nvPr>
            <p:ph type="body" idx="1"/>
          </p:nvPr>
        </p:nvSpPr>
        <p:spPr>
          <a:xfrm>
            <a:off x="4644963" y="2459458"/>
            <a:ext cx="8213038" cy="6517434"/>
          </a:xfrm>
          <a:prstGeom prst="rect">
            <a:avLst/>
          </a:prstGeom>
        </p:spPr>
        <p:txBody>
          <a:bodyPr/>
          <a:lstStyle/>
          <a:p>
            <a:pPr marL="365759" indent="-331469" defTabSz="525779">
              <a:spcBef>
                <a:spcPts val="2100"/>
              </a:spcBef>
              <a:buSzPct val="100000"/>
              <a:buChar char="•"/>
              <a:defRPr sz="2700">
                <a:solidFill>
                  <a:srgbClr val="000000"/>
                </a:solidFill>
              </a:defRPr>
            </a:pPr>
            <a:r>
              <a:t>Initial data collection</a:t>
            </a:r>
          </a:p>
          <a:p>
            <a:pPr marL="754379" lvl="1" indent="-331469" defTabSz="525779">
              <a:spcBef>
                <a:spcPts val="2100"/>
              </a:spcBef>
              <a:buSzPct val="100000"/>
              <a:buChar char="‣"/>
              <a:defRPr sz="2700">
                <a:solidFill>
                  <a:srgbClr val="000000"/>
                </a:solidFill>
              </a:defRPr>
            </a:pPr>
            <a:r>
              <a:t>Data are often collected for purposes unrelated to the current business problem. This is very common in most companies.</a:t>
            </a:r>
          </a:p>
          <a:p>
            <a:pPr marL="352425" indent="-352425" defTabSz="525779">
              <a:spcBef>
                <a:spcPts val="2100"/>
              </a:spcBef>
              <a:buClrTx/>
              <a:buSzPct val="75000"/>
              <a:buFontTx/>
              <a:buChar char="•"/>
              <a:defRPr sz="2700">
                <a:solidFill>
                  <a:srgbClr val="000000"/>
                </a:solidFill>
              </a:defRPr>
            </a:pPr>
            <a:r>
              <a:t>Proceeds with activities aimed at:</a:t>
            </a:r>
          </a:p>
          <a:p>
            <a:pPr marL="811529" lvl="1" indent="-331469" defTabSz="525779">
              <a:spcBef>
                <a:spcPts val="2100"/>
              </a:spcBef>
              <a:buSzPct val="100000"/>
              <a:buChar char="‣"/>
              <a:defRPr sz="2700">
                <a:solidFill>
                  <a:srgbClr val="000000"/>
                </a:solidFill>
              </a:defRPr>
            </a:pPr>
            <a:r>
              <a:t>Understand the data: </a:t>
            </a:r>
            <a:r>
              <a:rPr i="1"/>
              <a:t>relevance</a:t>
            </a:r>
            <a:r>
              <a:t>, </a:t>
            </a:r>
            <a:r>
              <a:rPr i="1"/>
              <a:t>cost</a:t>
            </a:r>
            <a:r>
              <a:t> and </a:t>
            </a:r>
            <a:r>
              <a:rPr i="1"/>
              <a:t>reliability</a:t>
            </a:r>
          </a:p>
          <a:p>
            <a:pPr marL="811529" lvl="1" indent="-331469" defTabSz="525779">
              <a:spcBef>
                <a:spcPts val="2100"/>
              </a:spcBef>
              <a:buSzPct val="100000"/>
              <a:buChar char="‣"/>
              <a:defRPr sz="2700">
                <a:solidFill>
                  <a:srgbClr val="000000"/>
                </a:solidFill>
              </a:defRPr>
            </a:pPr>
            <a:r>
              <a:t>Identifying data quality problems (missing value? errors?)</a:t>
            </a:r>
          </a:p>
          <a:p>
            <a:pPr marL="811529" lvl="1" indent="-331469" defTabSz="525779">
              <a:spcBef>
                <a:spcPts val="2100"/>
              </a:spcBef>
              <a:buSzPct val="100000"/>
              <a:buChar char="‣"/>
              <a:defRPr sz="2700">
                <a:solidFill>
                  <a:srgbClr val="000000"/>
                </a:solidFill>
              </a:defRPr>
            </a:pPr>
            <a:r>
              <a:t>Discovering first insights into the data and uncover initial, obvious results</a:t>
            </a:r>
          </a:p>
        </p:txBody>
      </p:sp>
      <p:sp>
        <p:nvSpPr>
          <p:cNvPr id="4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65" name="Rectangle"/>
          <p:cNvSpPr/>
          <p:nvPr/>
        </p:nvSpPr>
        <p:spPr>
          <a:xfrm>
            <a:off x="834097" y="4003525"/>
            <a:ext cx="295923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66" name="The initial formulation may not be complete or optimal or feasible, so multiple iteration may be necessary for an acceptable solution formulation to appear.…"/>
          <p:cNvSpPr txBox="1">
            <a:spLocks noGrp="1"/>
          </p:cNvSpPr>
          <p:nvPr>
            <p:ph type="body" sz="quarter" idx="1"/>
          </p:nvPr>
        </p:nvSpPr>
        <p:spPr>
          <a:xfrm>
            <a:off x="4547294" y="2606334"/>
            <a:ext cx="8342283" cy="2945124"/>
          </a:xfrm>
          <a:prstGeom prst="rect">
            <a:avLst/>
          </a:prstGeom>
        </p:spPr>
        <p:txBody>
          <a:bodyPr/>
          <a:lstStyle/>
          <a:p>
            <a:pPr marL="0" indent="32003" defTabSz="490727">
              <a:spcBef>
                <a:spcPts val="2000"/>
              </a:spcBef>
              <a:buSzTx/>
              <a:buNone/>
              <a:defRPr sz="2520">
                <a:solidFill>
                  <a:srgbClr val="000000"/>
                </a:solidFill>
              </a:defRPr>
            </a:pPr>
            <a:r>
              <a:t>The initial formulation may not be complete or optimal or feasible, so multiple </a:t>
            </a:r>
            <a:r>
              <a:rPr b="1">
                <a:solidFill>
                  <a:schemeClr val="accent5">
                    <a:hueOff val="-411174"/>
                    <a:satOff val="4030"/>
                    <a:lumOff val="-29867"/>
                  </a:schemeClr>
                </a:solidFill>
              </a:rPr>
              <a:t>iteration</a:t>
            </a:r>
            <a:r>
              <a:t> may be necessary for an acceptable solution formulation to appear.</a:t>
            </a:r>
          </a:p>
          <a:p>
            <a:pPr marL="0" indent="32003" defTabSz="490727">
              <a:spcBef>
                <a:spcPts val="2000"/>
              </a:spcBef>
              <a:buSzTx/>
              <a:buNone/>
              <a:defRPr sz="2520">
                <a:solidFill>
                  <a:srgbClr val="000000"/>
                </a:solidFill>
              </a:defRPr>
            </a:pPr>
            <a:r>
              <a:t>The goal is a successful data mining formulation that can be solved later by available data</a:t>
            </a:r>
          </a:p>
        </p:txBody>
      </p:sp>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32</a:t>
            </a:fld>
            <a:endParaRPr/>
          </a:p>
        </p:txBody>
      </p:sp>
      <p:sp>
        <p:nvSpPr>
          <p:cNvPr id="468" name="Phase 1 &amp; 2: Business and Data Understanding"/>
          <p:cNvSpPr txBox="1">
            <a:spLocks noGrp="1"/>
          </p:cNvSpPr>
          <p:nvPr>
            <p:ph type="title"/>
          </p:nvPr>
        </p:nvSpPr>
        <p:spPr>
          <a:prstGeom prst="rect">
            <a:avLst/>
          </a:prstGeom>
        </p:spPr>
        <p:txBody>
          <a:bodyPr>
            <a:normAutofit fontScale="90000"/>
          </a:bodyPr>
          <a:lstStyle>
            <a:lvl1pPr defTabSz="449833">
              <a:spcBef>
                <a:spcPts val="1200"/>
              </a:spcBef>
              <a:defRPr sz="5390"/>
            </a:lvl1pPr>
          </a:lstStyle>
          <a:p>
            <a:r>
              <a:t>Phase 1 &amp; 2: Business and Data Understanding</a:t>
            </a:r>
          </a:p>
        </p:txBody>
      </p:sp>
      <p:sp>
        <p:nvSpPr>
          <p:cNvPr id="469" name="Example…"/>
          <p:cNvSpPr txBox="1"/>
          <p:nvPr/>
        </p:nvSpPr>
        <p:spPr>
          <a:xfrm>
            <a:off x="4932172" y="6404314"/>
            <a:ext cx="7734581" cy="2001130"/>
          </a:xfrm>
          <a:prstGeom prst="rect">
            <a:avLst/>
          </a:prstGeom>
          <a:solidFill>
            <a:srgbClr val="EBEBEB"/>
          </a:solidFill>
          <a:ln w="25400">
            <a:solidFill>
              <a:srgbClr val="66635F"/>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normAutofit/>
          </a:bodyPr>
          <a:lstStyle/>
          <a:p>
            <a:pPr indent="34671" algn="l" defTabSz="531622">
              <a:spcBef>
                <a:spcPts val="2100"/>
              </a:spcBef>
              <a:buClr>
                <a:srgbClr val="929292"/>
              </a:buClr>
              <a:buFont typeface="Zapf Dingbats"/>
              <a:defRPr sz="2366">
                <a:solidFill>
                  <a:srgbClr val="000000"/>
                </a:solidFill>
              </a:defRPr>
            </a:pPr>
            <a:r>
              <a:t>Example</a:t>
            </a:r>
          </a:p>
          <a:p>
            <a:pPr indent="34671" algn="l" defTabSz="531622">
              <a:spcBef>
                <a:spcPts val="2100"/>
              </a:spcBef>
              <a:buClr>
                <a:srgbClr val="929292"/>
              </a:buClr>
              <a:buFont typeface="Zapf Dingbats"/>
              <a:defRPr sz="2366">
                <a:solidFill>
                  <a:srgbClr val="000000"/>
                </a:solidFill>
              </a:defRPr>
            </a:pPr>
            <a:r>
              <a:t>Suppose AT&amp;T wants to predict which customers will leave the plan after contract ends, what features would you choose?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p:cNvGrpSpPr/>
          <p:nvPr/>
        </p:nvGrpSpPr>
        <p:grpSpPr>
          <a:xfrm>
            <a:off x="5519321" y="2719050"/>
            <a:ext cx="6303626" cy="5114083"/>
            <a:chOff x="0" y="0"/>
            <a:chExt cx="6303625" cy="5114081"/>
          </a:xfrm>
        </p:grpSpPr>
        <p:pic>
          <p:nvPicPr>
            <p:cNvPr id="473" name="Group" descr="Group"/>
            <p:cNvPicPr>
              <a:picLocks noChangeAspect="1"/>
            </p:cNvPicPr>
            <p:nvPr/>
          </p:nvPicPr>
          <p:blipFill>
            <a:blip r:embed="rId3">
              <a:extLst/>
            </a:blip>
            <a:stretch>
              <a:fillRect/>
            </a:stretch>
          </p:blipFill>
          <p:spPr>
            <a:xfrm>
              <a:off x="3594394" y="4221040"/>
              <a:ext cx="1222032" cy="764352"/>
            </a:xfrm>
            <a:prstGeom prst="rect">
              <a:avLst/>
            </a:prstGeom>
            <a:ln w="12700" cap="flat">
              <a:noFill/>
              <a:miter lim="400000"/>
            </a:ln>
            <a:effectLst/>
          </p:spPr>
        </p:pic>
        <p:pic>
          <p:nvPicPr>
            <p:cNvPr id="474" name="Group" descr="Group"/>
            <p:cNvPicPr>
              <a:picLocks noChangeAspect="1"/>
            </p:cNvPicPr>
            <p:nvPr/>
          </p:nvPicPr>
          <p:blipFill>
            <a:blip r:embed="rId4">
              <a:extLst/>
            </a:blip>
            <a:stretch>
              <a:fillRect/>
            </a:stretch>
          </p:blipFill>
          <p:spPr>
            <a:xfrm>
              <a:off x="3921614" y="954169"/>
              <a:ext cx="1860077" cy="1363109"/>
            </a:xfrm>
            <a:prstGeom prst="rect">
              <a:avLst/>
            </a:prstGeom>
            <a:ln w="12700" cap="flat">
              <a:noFill/>
              <a:miter lim="400000"/>
            </a:ln>
            <a:effectLst/>
          </p:spPr>
        </p:pic>
        <p:grpSp>
          <p:nvGrpSpPr>
            <p:cNvPr id="485" name="Group"/>
            <p:cNvGrpSpPr/>
            <p:nvPr/>
          </p:nvGrpSpPr>
          <p:grpSpPr>
            <a:xfrm>
              <a:off x="0" y="0"/>
              <a:ext cx="6303626" cy="5114082"/>
              <a:chOff x="0" y="0"/>
              <a:chExt cx="6303625" cy="5114081"/>
            </a:xfrm>
          </p:grpSpPr>
          <p:grpSp>
            <p:nvGrpSpPr>
              <p:cNvPr id="481" name="Group"/>
              <p:cNvGrpSpPr/>
              <p:nvPr/>
            </p:nvGrpSpPr>
            <p:grpSpPr>
              <a:xfrm>
                <a:off x="0" y="0"/>
                <a:ext cx="6303626" cy="5114082"/>
                <a:chOff x="0" y="0"/>
                <a:chExt cx="6303625" cy="5114081"/>
              </a:xfrm>
            </p:grpSpPr>
            <p:grpSp>
              <p:nvGrpSpPr>
                <p:cNvPr id="478" name="Group"/>
                <p:cNvGrpSpPr/>
                <p:nvPr/>
              </p:nvGrpSpPr>
              <p:grpSpPr>
                <a:xfrm>
                  <a:off x="0" y="17362"/>
                  <a:ext cx="3035428" cy="5096720"/>
                  <a:chOff x="0" y="0"/>
                  <a:chExt cx="3035427" cy="5096718"/>
                </a:xfrm>
              </p:grpSpPr>
              <p:sp>
                <p:nvSpPr>
                  <p:cNvPr id="475" name="Data Mining Task"/>
                  <p:cNvSpPr txBox="1"/>
                  <p:nvPr/>
                </p:nvSpPr>
                <p:spPr>
                  <a:xfrm>
                    <a:off x="81741" y="-1"/>
                    <a:ext cx="261997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lvl1pPr>
                  </a:lstStyle>
                  <a:p>
                    <a:r>
                      <a:t>Data Mining Task</a:t>
                    </a:r>
                  </a:p>
                </p:txBody>
              </p:sp>
              <p:sp>
                <p:nvSpPr>
                  <p:cNvPr id="476" name="Rectangle"/>
                  <p:cNvSpPr/>
                  <p:nvPr/>
                </p:nvSpPr>
                <p:spPr>
                  <a:xfrm>
                    <a:off x="0" y="660773"/>
                    <a:ext cx="2912319"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477" name="Classification…"/>
                  <p:cNvSpPr txBox="1"/>
                  <p:nvPr/>
                </p:nvSpPr>
                <p:spPr>
                  <a:xfrm>
                    <a:off x="97709" y="795946"/>
                    <a:ext cx="2937719" cy="4165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l">
                      <a:spcBef>
                        <a:spcPts val="1600"/>
                      </a:spcBef>
                    </a:pPr>
                    <a:r>
                      <a:rPr dirty="0"/>
                      <a:t>Classification</a:t>
                    </a:r>
                  </a:p>
                  <a:p>
                    <a:pPr algn="l">
                      <a:spcBef>
                        <a:spcPts val="1600"/>
                      </a:spcBef>
                    </a:pPr>
                    <a:r>
                      <a:rPr dirty="0"/>
                      <a:t>Regression</a:t>
                    </a:r>
                  </a:p>
                  <a:p>
                    <a:pPr algn="l">
                      <a:spcBef>
                        <a:spcPts val="1600"/>
                      </a:spcBef>
                    </a:pPr>
                    <a:r>
                      <a:rPr dirty="0"/>
                      <a:t>Similarity matching </a:t>
                    </a:r>
                  </a:p>
                  <a:p>
                    <a:pPr algn="l">
                      <a:spcBef>
                        <a:spcPts val="1600"/>
                      </a:spcBef>
                    </a:pPr>
                    <a:r>
                      <a:rPr dirty="0"/>
                      <a:t>Clustering</a:t>
                    </a:r>
                  </a:p>
                  <a:p>
                    <a:pPr algn="l">
                      <a:spcBef>
                        <a:spcPts val="1600"/>
                      </a:spcBef>
                    </a:pPr>
                    <a:r>
                      <a:rPr dirty="0"/>
                      <a:t>Profiling</a:t>
                    </a:r>
                  </a:p>
                  <a:p>
                    <a:pPr algn="l">
                      <a:spcBef>
                        <a:spcPts val="1600"/>
                      </a:spcBef>
                    </a:pPr>
                    <a:r>
                      <a:rPr dirty="0"/>
                      <a:t>Link prediction</a:t>
                    </a:r>
                  </a:p>
                  <a:p>
                    <a:pPr algn="l">
                      <a:spcBef>
                        <a:spcPts val="1600"/>
                      </a:spcBef>
                    </a:pPr>
                    <a:r>
                      <a:rPr dirty="0"/>
                      <a:t>…</a:t>
                    </a:r>
                  </a:p>
                </p:txBody>
              </p:sp>
            </p:grpSp>
            <p:sp>
              <p:nvSpPr>
                <p:cNvPr id="479" name="Data"/>
                <p:cNvSpPr txBox="1"/>
                <p:nvPr/>
              </p:nvSpPr>
              <p:spPr>
                <a:xfrm>
                  <a:off x="4409415" y="-1"/>
                  <a:ext cx="77450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lvl1pPr>
                </a:lstStyle>
                <a:p>
                  <a:r>
                    <a:t>Data</a:t>
                  </a:r>
                </a:p>
              </p:txBody>
            </p:sp>
            <p:sp>
              <p:nvSpPr>
                <p:cNvPr id="480"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482" name="dt1.jpg" descr="dt1.jpg"/>
              <p:cNvPicPr>
                <a:picLocks noChangeAspect="1"/>
              </p:cNvPicPr>
              <p:nvPr/>
            </p:nvPicPr>
            <p:blipFill>
              <a:blip r:embed="rId5">
                <a:extLst/>
              </a:blip>
              <a:srcRect/>
              <a:stretch>
                <a:fillRect/>
              </a:stretch>
            </p:blipFill>
            <p:spPr>
              <a:xfrm>
                <a:off x="4648877" y="2913399"/>
                <a:ext cx="1493745" cy="546101"/>
              </a:xfrm>
              <a:prstGeom prst="rect">
                <a:avLst/>
              </a:prstGeom>
              <a:ln w="12700" cap="flat">
                <a:noFill/>
                <a:miter lim="400000"/>
              </a:ln>
              <a:effectLst/>
            </p:spPr>
          </p:pic>
          <p:pic>
            <p:nvPicPr>
              <p:cNvPr id="483" name="dt3.png" descr="dt3.png"/>
              <p:cNvPicPr>
                <a:picLocks noChangeAspect="1"/>
              </p:cNvPicPr>
              <p:nvPr/>
            </p:nvPicPr>
            <p:blipFill>
              <a:blip r:embed="rId6">
                <a:extLst/>
              </a:blip>
              <a:stretch>
                <a:fillRect/>
              </a:stretch>
            </p:blipFill>
            <p:spPr>
              <a:xfrm>
                <a:off x="5003988" y="3812449"/>
                <a:ext cx="1222032" cy="1184513"/>
              </a:xfrm>
              <a:prstGeom prst="rect">
                <a:avLst/>
              </a:prstGeom>
              <a:ln w="12700" cap="flat">
                <a:noFill/>
                <a:miter lim="400000"/>
              </a:ln>
              <a:effectLst/>
            </p:spPr>
          </p:pic>
          <p:pic>
            <p:nvPicPr>
              <p:cNvPr id="484" name="dt4.jpg" descr="dt4.jpg"/>
              <p:cNvPicPr>
                <a:picLocks noChangeAspect="1"/>
              </p:cNvPicPr>
              <p:nvPr/>
            </p:nvPicPr>
            <p:blipFill>
              <a:blip r:embed="rId7">
                <a:extLst/>
              </a:blip>
              <a:stretch>
                <a:fillRect/>
              </a:stretch>
            </p:blipFill>
            <p:spPr>
              <a:xfrm>
                <a:off x="3471462" y="3087043"/>
                <a:ext cx="1013867" cy="740161"/>
              </a:xfrm>
              <a:prstGeom prst="rect">
                <a:avLst/>
              </a:prstGeom>
              <a:ln w="12700" cap="flat">
                <a:noFill/>
                <a:miter lim="400000"/>
              </a:ln>
              <a:effectLst/>
            </p:spPr>
          </p:pic>
        </p:grpSp>
      </p:grpSp>
      <p:sp>
        <p:nvSpPr>
          <p:cNvPr id="487" name="Phase 1 &amp; 2: Business and Data Understanding"/>
          <p:cNvSpPr txBox="1">
            <a:spLocks noGrp="1"/>
          </p:cNvSpPr>
          <p:nvPr>
            <p:ph type="title"/>
          </p:nvPr>
        </p:nvSpPr>
        <p:spPr>
          <a:prstGeom prst="rect">
            <a:avLst/>
          </a:prstGeom>
        </p:spPr>
        <p:txBody>
          <a:bodyPr>
            <a:normAutofit fontScale="90000"/>
          </a:bodyPr>
          <a:lstStyle>
            <a:lvl1pPr defTabSz="449833">
              <a:spcBef>
                <a:spcPts val="1200"/>
              </a:spcBef>
              <a:defRPr sz="5390"/>
            </a:lvl1pPr>
          </a:lstStyle>
          <a:p>
            <a:r>
              <a:t>Phase 1 &amp; 2: Business and Data Understanding</a:t>
            </a:r>
          </a:p>
        </p:txBody>
      </p:sp>
      <p:pic>
        <p:nvPicPr>
          <p:cNvPr id="488" name="datamining.png" descr="datamining.png"/>
          <p:cNvPicPr>
            <a:picLocks noChangeAspect="1"/>
          </p:cNvPicPr>
          <p:nvPr/>
        </p:nvPicPr>
        <p:blipFill>
          <a:blip r:embed="rId8">
            <a:extLst/>
          </a:blip>
          <a:stretch>
            <a:fillRect/>
          </a:stretch>
        </p:blipFill>
        <p:spPr>
          <a:xfrm>
            <a:off x="36192" y="3295650"/>
            <a:ext cx="4555041" cy="4563642"/>
          </a:xfrm>
          <a:prstGeom prst="rect">
            <a:avLst/>
          </a:prstGeom>
          <a:ln w="12700">
            <a:miter lim="400000"/>
          </a:ln>
        </p:spPr>
      </p:pic>
      <p:sp>
        <p:nvSpPr>
          <p:cNvPr id="489" name="Rectangle"/>
          <p:cNvSpPr/>
          <p:nvPr/>
        </p:nvSpPr>
        <p:spPr>
          <a:xfrm>
            <a:off x="834097" y="4003525"/>
            <a:ext cx="295923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90" name="Arrow"/>
          <p:cNvSpPr/>
          <p:nvPr/>
        </p:nvSpPr>
        <p:spPr>
          <a:xfrm>
            <a:off x="3888031" y="3887444"/>
            <a:ext cx="1270001" cy="740162"/>
          </a:xfrm>
          <a:prstGeom prst="rightArrow">
            <a:avLst>
              <a:gd name="adj1" fmla="val 39594"/>
              <a:gd name="adj2" fmla="val 70705"/>
            </a:avLst>
          </a:prstGeom>
          <a:gradFill>
            <a:gsLst>
              <a:gs pos="0">
                <a:srgbClr val="89847F">
                  <a:alpha val="5000"/>
                </a:srgbClr>
              </a:gs>
              <a:gs pos="100000">
                <a:srgbClr val="66635F"/>
              </a:gs>
            </a:gsLst>
            <a:lin ang="5400000"/>
          </a:gradFill>
          <a:ln w="12700">
            <a:miter lim="400000"/>
          </a:ln>
        </p:spPr>
        <p:txBody>
          <a:bodyPr lIns="50800" tIns="50800" rIns="50800" bIns="50800" anchor="ctr"/>
          <a:lstStyle/>
          <a:p>
            <a:pPr>
              <a:defRPr sz="3200"/>
            </a:pPr>
            <a:endParaRPr/>
          </a:p>
        </p:txBody>
      </p:sp>
      <p:sp>
        <p:nvSpPr>
          <p:cNvPr id="491" name="Identify the data mining task and the data for this task"/>
          <p:cNvSpPr txBox="1"/>
          <p:nvPr/>
        </p:nvSpPr>
        <p:spPr>
          <a:xfrm>
            <a:off x="5074875" y="8252744"/>
            <a:ext cx="7444979"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Identify the data mining task and the data for this task</a:t>
            </a:r>
          </a:p>
        </p:txBody>
      </p:sp>
      <p:sp>
        <p:nvSpPr>
          <p:cNvPr id="492" name="Group"/>
          <p:cNvSpPr/>
          <p:nvPr/>
        </p:nvSpPr>
        <p:spPr>
          <a:xfrm>
            <a:off x="5559406" y="3541483"/>
            <a:ext cx="2138640" cy="546101"/>
          </a:xfrm>
          <a:prstGeom prst="roundRect">
            <a:avLst>
              <a:gd name="adj" fmla="val 34884"/>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497" name="Group"/>
          <p:cNvGrpSpPr/>
          <p:nvPr/>
        </p:nvGrpSpPr>
        <p:grpSpPr>
          <a:xfrm>
            <a:off x="9039352" y="3491467"/>
            <a:ext cx="2680272" cy="4322271"/>
            <a:chOff x="0" y="0"/>
            <a:chExt cx="2680270" cy="4322270"/>
          </a:xfrm>
        </p:grpSpPr>
        <p:grpSp>
          <p:nvGrpSpPr>
            <p:cNvPr id="495" name="Group"/>
            <p:cNvGrpSpPr/>
            <p:nvPr/>
          </p:nvGrpSpPr>
          <p:grpSpPr>
            <a:xfrm>
              <a:off x="247994" y="0"/>
              <a:ext cx="2432277" cy="2831968"/>
              <a:chOff x="-1604974" y="856971"/>
              <a:chExt cx="2432275" cy="2831967"/>
            </a:xfrm>
          </p:grpSpPr>
          <p:sp>
            <p:nvSpPr>
              <p:cNvPr id="493" name="Rounded Rectangle"/>
              <p:cNvSpPr/>
              <p:nvPr/>
            </p:nvSpPr>
            <p:spPr>
              <a:xfrm>
                <a:off x="-778703" y="2904812"/>
                <a:ext cx="1606004" cy="784128"/>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494" name="Rounded Rectangle"/>
              <p:cNvSpPr/>
              <p:nvPr/>
            </p:nvSpPr>
            <p:spPr>
              <a:xfrm>
                <a:off x="-1604975" y="856971"/>
                <a:ext cx="2138640" cy="1731903"/>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496" name="Rounded Rectangle"/>
            <p:cNvSpPr/>
            <p:nvPr/>
          </p:nvSpPr>
          <p:spPr>
            <a:xfrm>
              <a:off x="0" y="3320756"/>
              <a:ext cx="1342890" cy="1001515"/>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4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91" grpId="2" animBg="1" advAuto="0"/>
      <p:bldP spid="492" grpId="3" animBg="1" advAuto="0"/>
      <p:bldP spid="497"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datamining.png" descr="datamining.png"/>
          <p:cNvPicPr>
            <a:picLocks noChangeAspect="1"/>
          </p:cNvPicPr>
          <p:nvPr/>
        </p:nvPicPr>
        <p:blipFill>
          <a:blip r:embed="rId3">
            <a:extLst/>
          </a:blip>
          <a:stretch>
            <a:fillRect/>
          </a:stretch>
        </p:blipFill>
        <p:spPr>
          <a:xfrm>
            <a:off x="76843" y="2178050"/>
            <a:ext cx="4555041" cy="4563642"/>
          </a:xfrm>
          <a:prstGeom prst="rect">
            <a:avLst/>
          </a:prstGeom>
          <a:ln w="12700">
            <a:miter lim="400000"/>
          </a:ln>
        </p:spPr>
      </p:pic>
      <p:sp>
        <p:nvSpPr>
          <p:cNvPr id="503" name="Phase 3: Data Preparation"/>
          <p:cNvSpPr txBox="1">
            <a:spLocks noGrp="1"/>
          </p:cNvSpPr>
          <p:nvPr>
            <p:ph type="title"/>
          </p:nvPr>
        </p:nvSpPr>
        <p:spPr>
          <a:prstGeom prst="rect">
            <a:avLst/>
          </a:prstGeom>
        </p:spPr>
        <p:txBody>
          <a:bodyPr/>
          <a:lstStyle/>
          <a:p>
            <a:r>
              <a:t>Phase 3: Data Preparation</a:t>
            </a:r>
          </a:p>
        </p:txBody>
      </p:sp>
      <p:sp>
        <p:nvSpPr>
          <p:cNvPr id="504" name="Can take over 90% of the time!…"/>
          <p:cNvSpPr txBox="1">
            <a:spLocks noGrp="1"/>
          </p:cNvSpPr>
          <p:nvPr>
            <p:ph type="body" sz="half" idx="1"/>
          </p:nvPr>
        </p:nvSpPr>
        <p:spPr>
          <a:xfrm>
            <a:off x="4573516" y="2178050"/>
            <a:ext cx="8351408" cy="4563642"/>
          </a:xfrm>
          <a:prstGeom prst="rect">
            <a:avLst/>
          </a:prstGeom>
        </p:spPr>
        <p:txBody>
          <a:bodyPr/>
          <a:lstStyle/>
          <a:p>
            <a:pPr marL="0" indent="0" defTabSz="438150">
              <a:spcBef>
                <a:spcPts val="1800"/>
              </a:spcBef>
              <a:buSzTx/>
              <a:buNone/>
              <a:defRPr sz="2250">
                <a:solidFill>
                  <a:srgbClr val="000000"/>
                </a:solidFill>
              </a:defRPr>
            </a:pPr>
            <a:r>
              <a:t>Can take over 90% of the time!</a:t>
            </a:r>
          </a:p>
          <a:p>
            <a:pPr marL="361950" indent="-266700" defTabSz="438150">
              <a:spcBef>
                <a:spcPts val="1800"/>
              </a:spcBef>
              <a:buSzPct val="100000"/>
              <a:buChar char="•"/>
              <a:defRPr sz="2250">
                <a:solidFill>
                  <a:srgbClr val="000000"/>
                </a:solidFill>
              </a:defRPr>
            </a:pPr>
            <a:r>
              <a:t>covers all activities to construct the final dataset (data that will be fed into the modeling tool(s)) from the initial raw data</a:t>
            </a:r>
          </a:p>
          <a:p>
            <a:pPr marL="361950" indent="-266700" defTabSz="438150">
              <a:spcBef>
                <a:spcPts val="1800"/>
              </a:spcBef>
              <a:buSzPct val="100000"/>
              <a:buChar char="•"/>
              <a:defRPr sz="2250">
                <a:solidFill>
                  <a:srgbClr val="000000"/>
                </a:solidFill>
              </a:defRPr>
            </a:pPr>
            <a:r>
              <a:t>Include</a:t>
            </a:r>
          </a:p>
          <a:p>
            <a:pPr marL="619125" lvl="1" indent="-266700" defTabSz="438150">
              <a:spcBef>
                <a:spcPts val="900"/>
              </a:spcBef>
              <a:buSzPct val="100000"/>
              <a:buChar char="•"/>
              <a:defRPr sz="2250">
                <a:solidFill>
                  <a:srgbClr val="000000"/>
                </a:solidFill>
              </a:defRPr>
            </a:pPr>
            <a:r>
              <a:t>selection</a:t>
            </a:r>
          </a:p>
          <a:p>
            <a:pPr marL="619125" lvl="1" indent="-266700" defTabSz="438150">
              <a:spcBef>
                <a:spcPts val="900"/>
              </a:spcBef>
              <a:buSzPct val="100000"/>
              <a:buChar char="•"/>
              <a:defRPr sz="2250">
                <a:solidFill>
                  <a:srgbClr val="000000"/>
                </a:solidFill>
              </a:defRPr>
            </a:pPr>
            <a:r>
              <a:t>consolidation</a:t>
            </a:r>
          </a:p>
          <a:p>
            <a:pPr marL="619125" lvl="1" indent="-266700" defTabSz="438150">
              <a:spcBef>
                <a:spcPts val="900"/>
              </a:spcBef>
              <a:buSzPct val="100000"/>
              <a:buChar char="•"/>
              <a:defRPr sz="2250">
                <a:solidFill>
                  <a:srgbClr val="000000"/>
                </a:solidFill>
              </a:defRPr>
            </a:pPr>
            <a:r>
              <a:t>cleaning</a:t>
            </a:r>
          </a:p>
          <a:p>
            <a:pPr marL="619125" lvl="1" indent="-266700" defTabSz="438150">
              <a:spcBef>
                <a:spcPts val="900"/>
              </a:spcBef>
              <a:buSzPct val="100000"/>
              <a:buChar char="•"/>
              <a:defRPr sz="2250">
                <a:solidFill>
                  <a:srgbClr val="000000"/>
                </a:solidFill>
              </a:defRPr>
            </a:pPr>
            <a:r>
              <a:t>transformation</a:t>
            </a:r>
          </a:p>
          <a:p>
            <a:pPr marL="619125" lvl="1" indent="-266700" defTabSz="438150">
              <a:spcBef>
                <a:spcPts val="900"/>
              </a:spcBef>
              <a:buSzPct val="100000"/>
              <a:buChar char="•"/>
              <a:defRPr sz="2250">
                <a:solidFill>
                  <a:srgbClr val="000000"/>
                </a:solidFill>
              </a:defRPr>
            </a:pPr>
            <a:r>
              <a:t>construction</a:t>
            </a:r>
          </a:p>
        </p:txBody>
      </p:sp>
      <p:sp>
        <p:nvSpPr>
          <p:cNvPr id="505" name="Rectangle"/>
          <p:cNvSpPr/>
          <p:nvPr/>
        </p:nvSpPr>
        <p:spPr>
          <a:xfrm>
            <a:off x="3127782" y="4622800"/>
            <a:ext cx="1219371" cy="508000"/>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grpSp>
        <p:nvGrpSpPr>
          <p:cNvPr id="511" name="Group"/>
          <p:cNvGrpSpPr/>
          <p:nvPr/>
        </p:nvGrpSpPr>
        <p:grpSpPr>
          <a:xfrm>
            <a:off x="9111502" y="6245279"/>
            <a:ext cx="3763827" cy="3433668"/>
            <a:chOff x="0" y="-414483"/>
            <a:chExt cx="3763825" cy="3433667"/>
          </a:xfrm>
        </p:grpSpPr>
        <p:grpSp>
          <p:nvGrpSpPr>
            <p:cNvPr id="509" name="Group"/>
            <p:cNvGrpSpPr/>
            <p:nvPr/>
          </p:nvGrpSpPr>
          <p:grpSpPr>
            <a:xfrm>
              <a:off x="0" y="-150274"/>
              <a:ext cx="3763826" cy="3169459"/>
              <a:chOff x="0" y="-150273"/>
              <a:chExt cx="3763825" cy="3169457"/>
            </a:xfrm>
          </p:grpSpPr>
          <p:sp>
            <p:nvSpPr>
              <p:cNvPr id="507" name="Arrow"/>
              <p:cNvSpPr/>
              <p:nvPr/>
            </p:nvSpPr>
            <p:spPr>
              <a:xfrm rot="2910071">
                <a:off x="470351" y="68776"/>
                <a:ext cx="918366" cy="740162"/>
              </a:xfrm>
              <a:prstGeom prst="rightArrow">
                <a:avLst>
                  <a:gd name="adj1" fmla="val 39594"/>
                  <a:gd name="adj2" fmla="val 70705"/>
                </a:avLst>
              </a:prstGeom>
              <a:gradFill flip="none" rotWithShape="1">
                <a:gsLst>
                  <a:gs pos="0">
                    <a:srgbClr val="89847F">
                      <a:alpha val="5000"/>
                    </a:srgbClr>
                  </a:gs>
                  <a:gs pos="100000">
                    <a:srgbClr val="66635F"/>
                  </a:gs>
                </a:gsLst>
                <a:lin ang="5400000" scaled="0"/>
              </a:gradFill>
              <a:ln w="12700" cap="flat">
                <a:noFill/>
                <a:miter lim="400000"/>
              </a:ln>
              <a:effectLst/>
            </p:spPr>
            <p:txBody>
              <a:bodyPr wrap="square" lIns="50800" tIns="50800" rIns="50800" bIns="50800" numCol="1" anchor="ctr">
                <a:noAutofit/>
              </a:bodyPr>
              <a:lstStyle/>
              <a:p>
                <a:pPr>
                  <a:defRPr sz="3200"/>
                </a:pPr>
                <a:endParaRPr/>
              </a:p>
            </p:txBody>
          </p:sp>
          <p:pic>
            <p:nvPicPr>
              <p:cNvPr id="508" name="Screenshot 2016-08-23 14.32.41.png" descr="Screenshot 2016-08-23 14.32.41.png"/>
              <p:cNvPicPr>
                <a:picLocks noChangeAspect="1"/>
              </p:cNvPicPr>
              <p:nvPr/>
            </p:nvPicPr>
            <p:blipFill>
              <a:blip r:embed="rId4">
                <a:extLst/>
              </a:blip>
              <a:stretch>
                <a:fillRect/>
              </a:stretch>
            </p:blipFill>
            <p:spPr>
              <a:xfrm>
                <a:off x="0" y="975514"/>
                <a:ext cx="3763826" cy="2043671"/>
              </a:xfrm>
              <a:prstGeom prst="rect">
                <a:avLst/>
              </a:prstGeom>
              <a:ln w="12700" cap="flat">
                <a:noFill/>
                <a:miter lim="400000"/>
              </a:ln>
              <a:effectLst/>
            </p:spPr>
          </p:pic>
        </p:grpSp>
        <p:sp>
          <p:nvSpPr>
            <p:cNvPr id="510" name="data preparation"/>
            <p:cNvSpPr txBox="1"/>
            <p:nvPr/>
          </p:nvSpPr>
          <p:spPr>
            <a:xfrm>
              <a:off x="699175" y="-414484"/>
              <a:ext cx="2365475"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data preparation</a:t>
              </a:r>
            </a:p>
          </p:txBody>
        </p:sp>
      </p:grpSp>
      <p:grpSp>
        <p:nvGrpSpPr>
          <p:cNvPr id="524" name="Group"/>
          <p:cNvGrpSpPr/>
          <p:nvPr/>
        </p:nvGrpSpPr>
        <p:grpSpPr>
          <a:xfrm>
            <a:off x="7391766" y="3850550"/>
            <a:ext cx="2101015" cy="3797596"/>
            <a:chOff x="0" y="-108178"/>
            <a:chExt cx="2101013" cy="3797595"/>
          </a:xfrm>
        </p:grpSpPr>
        <p:grpSp>
          <p:nvGrpSpPr>
            <p:cNvPr id="516" name="Group"/>
            <p:cNvGrpSpPr/>
            <p:nvPr/>
          </p:nvGrpSpPr>
          <p:grpSpPr>
            <a:xfrm>
              <a:off x="92864" y="557239"/>
              <a:ext cx="1933610" cy="3118186"/>
              <a:chOff x="0" y="0"/>
              <a:chExt cx="1933609" cy="3118185"/>
            </a:xfrm>
          </p:grpSpPr>
          <p:grpSp>
            <p:nvGrpSpPr>
              <p:cNvPr id="514" name="Group"/>
              <p:cNvGrpSpPr/>
              <p:nvPr/>
            </p:nvGrpSpPr>
            <p:grpSpPr>
              <a:xfrm>
                <a:off x="178909" y="0"/>
                <a:ext cx="1754701" cy="2043047"/>
                <a:chOff x="-1157865" y="618239"/>
                <a:chExt cx="1754699" cy="2043046"/>
              </a:xfrm>
            </p:grpSpPr>
            <p:sp>
              <p:nvSpPr>
                <p:cNvPr id="512" name="Rounded Rectangle"/>
                <p:cNvSpPr/>
                <p:nvPr/>
              </p:nvSpPr>
              <p:spPr>
                <a:xfrm>
                  <a:off x="-561774" y="2095598"/>
                  <a:ext cx="1158608" cy="565688"/>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13" name="Rounded Rectangle"/>
                <p:cNvSpPr/>
                <p:nvPr/>
              </p:nvSpPr>
              <p:spPr>
                <a:xfrm>
                  <a:off x="-1157866" y="618239"/>
                  <a:ext cx="1542864" cy="1249435"/>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515" name="Rounded Rectangle"/>
              <p:cNvSpPr/>
              <p:nvPr/>
            </p:nvSpPr>
            <p:spPr>
              <a:xfrm>
                <a:off x="0" y="2395670"/>
                <a:ext cx="968792" cy="722516"/>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pic>
          <p:nvPicPr>
            <p:cNvPr id="517" name="Group" descr="Group"/>
            <p:cNvPicPr>
              <a:picLocks noChangeAspect="1"/>
            </p:cNvPicPr>
            <p:nvPr/>
          </p:nvPicPr>
          <p:blipFill>
            <a:blip r:embed="rId5">
              <a:extLst/>
            </a:blip>
            <a:stretch>
              <a:fillRect/>
            </a:stretch>
          </p:blipFill>
          <p:spPr>
            <a:xfrm>
              <a:off x="146512" y="3045155"/>
              <a:ext cx="881602" cy="551421"/>
            </a:xfrm>
            <a:prstGeom prst="rect">
              <a:avLst/>
            </a:prstGeom>
            <a:ln w="12700" cap="flat">
              <a:noFill/>
              <a:miter lim="400000"/>
            </a:ln>
            <a:effectLst/>
          </p:spPr>
        </p:pic>
        <p:pic>
          <p:nvPicPr>
            <p:cNvPr id="518" name="Group" descr="Group"/>
            <p:cNvPicPr>
              <a:picLocks noChangeAspect="1"/>
            </p:cNvPicPr>
            <p:nvPr/>
          </p:nvPicPr>
          <p:blipFill>
            <a:blip r:embed="rId6">
              <a:extLst/>
            </a:blip>
            <a:stretch>
              <a:fillRect/>
            </a:stretch>
          </p:blipFill>
          <p:spPr>
            <a:xfrm>
              <a:off x="382576" y="688359"/>
              <a:ext cx="1341902" cy="983379"/>
            </a:xfrm>
            <a:prstGeom prst="rect">
              <a:avLst/>
            </a:prstGeom>
            <a:ln w="12700" cap="flat">
              <a:noFill/>
              <a:miter lim="400000"/>
            </a:ln>
            <a:effectLst/>
          </p:spPr>
        </p:pic>
        <p:sp>
          <p:nvSpPr>
            <p:cNvPr id="519" name="Raw Data"/>
            <p:cNvSpPr txBox="1"/>
            <p:nvPr/>
          </p:nvSpPr>
          <p:spPr>
            <a:xfrm>
              <a:off x="445925" y="-108179"/>
              <a:ext cx="1227489" cy="3664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b="1"/>
              </a:lvl1pPr>
            </a:lstStyle>
            <a:p>
              <a:r>
                <a:t>Raw Data</a:t>
              </a:r>
            </a:p>
          </p:txBody>
        </p:sp>
        <p:sp>
          <p:nvSpPr>
            <p:cNvPr id="520" name="Rectangle"/>
            <p:cNvSpPr/>
            <p:nvPr/>
          </p:nvSpPr>
          <p:spPr>
            <a:xfrm>
              <a:off x="0" y="489223"/>
              <a:ext cx="2101014" cy="3200194"/>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pic>
          <p:nvPicPr>
            <p:cNvPr id="521" name="dt1.jpg" descr="dt1.jpg"/>
            <p:cNvPicPr>
              <a:picLocks noChangeAspect="1"/>
            </p:cNvPicPr>
            <p:nvPr/>
          </p:nvPicPr>
          <p:blipFill>
            <a:blip r:embed="rId7">
              <a:extLst/>
            </a:blip>
            <a:srcRect/>
            <a:stretch>
              <a:fillRect/>
            </a:stretch>
          </p:blipFill>
          <p:spPr>
            <a:xfrm>
              <a:off x="907240" y="2101793"/>
              <a:ext cx="1077623" cy="393970"/>
            </a:xfrm>
            <a:prstGeom prst="rect">
              <a:avLst/>
            </a:prstGeom>
            <a:ln w="12700" cap="flat">
              <a:noFill/>
              <a:miter lim="400000"/>
            </a:ln>
            <a:effectLst/>
          </p:spPr>
        </p:pic>
        <p:pic>
          <p:nvPicPr>
            <p:cNvPr id="522" name="dt3.png" descr="dt3.png"/>
            <p:cNvPicPr>
              <a:picLocks noChangeAspect="1"/>
            </p:cNvPicPr>
            <p:nvPr/>
          </p:nvPicPr>
          <p:blipFill>
            <a:blip r:embed="rId8">
              <a:extLst/>
            </a:blip>
            <a:stretch>
              <a:fillRect/>
            </a:stretch>
          </p:blipFill>
          <p:spPr>
            <a:xfrm>
              <a:off x="1163425" y="2750388"/>
              <a:ext cx="881603" cy="854536"/>
            </a:xfrm>
            <a:prstGeom prst="rect">
              <a:avLst/>
            </a:prstGeom>
            <a:ln w="12700" cap="flat">
              <a:noFill/>
              <a:miter lim="400000"/>
            </a:ln>
            <a:effectLst/>
          </p:spPr>
        </p:pic>
        <p:pic>
          <p:nvPicPr>
            <p:cNvPr id="523" name="dt4.jpg" descr="dt4.jpg"/>
            <p:cNvPicPr>
              <a:picLocks noChangeAspect="1"/>
            </p:cNvPicPr>
            <p:nvPr/>
          </p:nvPicPr>
          <p:blipFill>
            <a:blip r:embed="rId9">
              <a:extLst/>
            </a:blip>
            <a:stretch>
              <a:fillRect/>
            </a:stretch>
          </p:blipFill>
          <p:spPr>
            <a:xfrm>
              <a:off x="57825" y="2227064"/>
              <a:ext cx="731428" cy="53397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animBg="1" advAuto="0"/>
      <p:bldP spid="51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Phase 3: Data Preparation"/>
          <p:cNvSpPr txBox="1">
            <a:spLocks noGrp="1"/>
          </p:cNvSpPr>
          <p:nvPr>
            <p:ph type="title"/>
          </p:nvPr>
        </p:nvSpPr>
        <p:spPr>
          <a:prstGeom prst="rect">
            <a:avLst/>
          </a:prstGeom>
        </p:spPr>
        <p:txBody>
          <a:bodyPr/>
          <a:lstStyle/>
          <a:p>
            <a:r>
              <a:t>Phase 3: Data Preparation</a:t>
            </a:r>
          </a:p>
        </p:txBody>
      </p:sp>
      <p:grpSp>
        <p:nvGrpSpPr>
          <p:cNvPr id="534" name="Group"/>
          <p:cNvGrpSpPr/>
          <p:nvPr/>
        </p:nvGrpSpPr>
        <p:grpSpPr>
          <a:xfrm>
            <a:off x="4922640" y="4969840"/>
            <a:ext cx="2920688" cy="1330383"/>
            <a:chOff x="24445" y="0"/>
            <a:chExt cx="2920687" cy="1330382"/>
          </a:xfrm>
        </p:grpSpPr>
        <p:sp>
          <p:nvSpPr>
            <p:cNvPr id="529" name="Line"/>
            <p:cNvSpPr/>
            <p:nvPr/>
          </p:nvSpPr>
          <p:spPr>
            <a:xfrm>
              <a:off x="1780593" y="5756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0" name="Line"/>
            <p:cNvSpPr/>
            <p:nvPr/>
          </p:nvSpPr>
          <p:spPr>
            <a:xfrm flipH="1">
              <a:off x="1233956" y="5756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1" name="Line"/>
            <p:cNvSpPr/>
            <p:nvPr/>
          </p:nvSpPr>
          <p:spPr>
            <a:xfrm flipH="1">
              <a:off x="24445" y="5629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2" name="Line"/>
            <p:cNvSpPr/>
            <p:nvPr/>
          </p:nvSpPr>
          <p:spPr>
            <a:xfrm>
              <a:off x="2945133" y="59173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3" name="Select attributes"/>
            <p:cNvSpPr txBox="1"/>
            <p:nvPr/>
          </p:nvSpPr>
          <p:spPr>
            <a:xfrm>
              <a:off x="454595" y="-1"/>
              <a:ext cx="2253259"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Select attributes</a:t>
              </a:r>
            </a:p>
          </p:txBody>
        </p:sp>
      </p:grpSp>
      <p:grpSp>
        <p:nvGrpSpPr>
          <p:cNvPr id="541" name="Group"/>
          <p:cNvGrpSpPr/>
          <p:nvPr/>
        </p:nvGrpSpPr>
        <p:grpSpPr>
          <a:xfrm>
            <a:off x="516995" y="7240634"/>
            <a:ext cx="2976209" cy="1848002"/>
            <a:chOff x="0" y="0"/>
            <a:chExt cx="2976208" cy="1848001"/>
          </a:xfrm>
        </p:grpSpPr>
        <p:sp>
          <p:nvSpPr>
            <p:cNvPr id="535" name="Line"/>
            <p:cNvSpPr/>
            <p:nvPr/>
          </p:nvSpPr>
          <p:spPr>
            <a:xfrm>
              <a:off x="2027549" y="0"/>
              <a:ext cx="948660" cy="0"/>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6" name="Line"/>
            <p:cNvSpPr/>
            <p:nvPr/>
          </p:nvSpPr>
          <p:spPr>
            <a:xfrm>
              <a:off x="2027549" y="426709"/>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7" name="Line"/>
            <p:cNvSpPr/>
            <p:nvPr/>
          </p:nvSpPr>
          <p:spPr>
            <a:xfrm>
              <a:off x="2027549" y="853420"/>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8" name="Line"/>
            <p:cNvSpPr/>
            <p:nvPr/>
          </p:nvSpPr>
          <p:spPr>
            <a:xfrm>
              <a:off x="2027549" y="1564065"/>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9" name="Line"/>
            <p:cNvSpPr/>
            <p:nvPr/>
          </p:nvSpPr>
          <p:spPr>
            <a:xfrm>
              <a:off x="2027549" y="1848001"/>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40" name="select records"/>
            <p:cNvSpPr txBox="1"/>
            <p:nvPr/>
          </p:nvSpPr>
          <p:spPr>
            <a:xfrm>
              <a:off x="0" y="599419"/>
              <a:ext cx="1928218"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select records</a:t>
              </a:r>
            </a:p>
          </p:txBody>
        </p:sp>
      </p:grpSp>
      <p:sp>
        <p:nvSpPr>
          <p:cNvPr id="542" name="Selec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solidFill>
                  <a:srgbClr val="000000"/>
                </a:solidFill>
              </a:defRPr>
            </a:lvl1pPr>
          </a:lstStyle>
          <a:p>
            <a:r>
              <a:t>Selection</a:t>
            </a:r>
          </a:p>
        </p:txBody>
      </p:sp>
      <p:pic>
        <p:nvPicPr>
          <p:cNvPr id="543" name="dt.png" descr="dt.png"/>
          <p:cNvPicPr>
            <a:picLocks noChangeAspect="1"/>
          </p:cNvPicPr>
          <p:nvPr/>
        </p:nvPicPr>
        <p:blipFill>
          <a:blip r:embed="rId3">
            <a:extLst/>
          </a:blip>
          <a:stretch>
            <a:fillRect/>
          </a:stretch>
        </p:blipFill>
        <p:spPr>
          <a:xfrm>
            <a:off x="9748465" y="7826345"/>
            <a:ext cx="1222032" cy="764351"/>
          </a:xfrm>
          <a:prstGeom prst="rect">
            <a:avLst/>
          </a:prstGeom>
          <a:ln w="12700">
            <a:miter lim="400000"/>
          </a:ln>
        </p:spPr>
      </p:pic>
      <p:grpSp>
        <p:nvGrpSpPr>
          <p:cNvPr id="552" name="Group"/>
          <p:cNvGrpSpPr/>
          <p:nvPr/>
        </p:nvGrpSpPr>
        <p:grpSpPr>
          <a:xfrm>
            <a:off x="9545377" y="3605305"/>
            <a:ext cx="2912320" cy="5114082"/>
            <a:chOff x="0" y="0"/>
            <a:chExt cx="2912318" cy="5114081"/>
          </a:xfrm>
        </p:grpSpPr>
        <p:sp>
          <p:nvSpPr>
            <p:cNvPr id="544" name="Rounded Rectangle"/>
            <p:cNvSpPr/>
            <p:nvPr/>
          </p:nvSpPr>
          <p:spPr>
            <a:xfrm>
              <a:off x="1202992" y="2820256"/>
              <a:ext cx="1606004" cy="784129"/>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45" name="Rounded Rectangle"/>
            <p:cNvSpPr/>
            <p:nvPr/>
          </p:nvSpPr>
          <p:spPr>
            <a:xfrm>
              <a:off x="376719" y="772416"/>
              <a:ext cx="2138640" cy="1731903"/>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46" name="Rounded Rectangle"/>
            <p:cNvSpPr/>
            <p:nvPr/>
          </p:nvSpPr>
          <p:spPr>
            <a:xfrm>
              <a:off x="128724" y="4093173"/>
              <a:ext cx="1342891" cy="1001514"/>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pic>
          <p:nvPicPr>
            <p:cNvPr id="547" name="dt2.jpg" descr="dt2.jpg"/>
            <p:cNvPicPr>
              <a:picLocks noChangeAspect="1"/>
            </p:cNvPicPr>
            <p:nvPr/>
          </p:nvPicPr>
          <p:blipFill>
            <a:blip r:embed="rId4">
              <a:extLst/>
            </a:blip>
            <a:stretch>
              <a:fillRect/>
            </a:stretch>
          </p:blipFill>
          <p:spPr>
            <a:xfrm>
              <a:off x="530307" y="954169"/>
              <a:ext cx="1860077" cy="1363109"/>
            </a:xfrm>
            <a:prstGeom prst="rect">
              <a:avLst/>
            </a:prstGeom>
            <a:ln w="12700" cap="flat">
              <a:noFill/>
              <a:miter lim="400000"/>
            </a:ln>
            <a:effectLst/>
          </p:spPr>
        </p:pic>
        <p:grpSp>
          <p:nvGrpSpPr>
            <p:cNvPr id="550" name="Group"/>
            <p:cNvGrpSpPr/>
            <p:nvPr/>
          </p:nvGrpSpPr>
          <p:grpSpPr>
            <a:xfrm>
              <a:off x="0" y="0"/>
              <a:ext cx="2912319" cy="5114082"/>
              <a:chOff x="3391306" y="0"/>
              <a:chExt cx="2912318" cy="5114081"/>
            </a:xfrm>
          </p:grpSpPr>
          <p:sp>
            <p:nvSpPr>
              <p:cNvPr id="548" name="Data"/>
              <p:cNvSpPr txBox="1"/>
              <p:nvPr/>
            </p:nvSpPr>
            <p:spPr>
              <a:xfrm>
                <a:off x="4409415" y="-1"/>
                <a:ext cx="77450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lvl1pPr>
              </a:lstStyle>
              <a:p>
                <a:r>
                  <a:t>Data</a:t>
                </a:r>
              </a:p>
            </p:txBody>
          </p:sp>
          <p:sp>
            <p:nvSpPr>
              <p:cNvPr id="549"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551" name="dt1.jpg" descr="dt1.jpg"/>
            <p:cNvPicPr>
              <a:picLocks noChangeAspect="1"/>
            </p:cNvPicPr>
            <p:nvPr/>
          </p:nvPicPr>
          <p:blipFill>
            <a:blip r:embed="rId5">
              <a:extLst/>
            </a:blip>
            <a:srcRect/>
            <a:stretch>
              <a:fillRect/>
            </a:stretch>
          </p:blipFill>
          <p:spPr>
            <a:xfrm>
              <a:off x="1257570" y="2913399"/>
              <a:ext cx="1493745" cy="546101"/>
            </a:xfrm>
            <a:prstGeom prst="rect">
              <a:avLst/>
            </a:prstGeom>
            <a:ln w="12700" cap="flat">
              <a:noFill/>
              <a:miter lim="400000"/>
            </a:ln>
            <a:effectLst/>
          </p:spPr>
        </p:pic>
      </p:grpSp>
      <p:grpSp>
        <p:nvGrpSpPr>
          <p:cNvPr id="555" name="Group"/>
          <p:cNvGrpSpPr/>
          <p:nvPr/>
        </p:nvGrpSpPr>
        <p:grpSpPr>
          <a:xfrm>
            <a:off x="9625533" y="6692348"/>
            <a:ext cx="2754558" cy="1909919"/>
            <a:chOff x="0" y="0"/>
            <a:chExt cx="2754557" cy="1909918"/>
          </a:xfrm>
        </p:grpSpPr>
        <p:pic>
          <p:nvPicPr>
            <p:cNvPr id="553" name="dt3.png" descr="dt3.png"/>
            <p:cNvPicPr>
              <a:picLocks noChangeAspect="1"/>
            </p:cNvPicPr>
            <p:nvPr/>
          </p:nvPicPr>
          <p:blipFill>
            <a:blip r:embed="rId6">
              <a:extLst/>
            </a:blip>
            <a:stretch>
              <a:fillRect/>
            </a:stretch>
          </p:blipFill>
          <p:spPr>
            <a:xfrm>
              <a:off x="1532525" y="725406"/>
              <a:ext cx="1222033" cy="1184513"/>
            </a:xfrm>
            <a:prstGeom prst="rect">
              <a:avLst/>
            </a:prstGeom>
            <a:ln w="12700" cap="flat">
              <a:noFill/>
              <a:miter lim="400000"/>
            </a:ln>
            <a:effectLst/>
          </p:spPr>
        </p:pic>
        <p:pic>
          <p:nvPicPr>
            <p:cNvPr id="554" name="dt4.jpg" descr="dt4.jpg"/>
            <p:cNvPicPr>
              <a:picLocks noChangeAspect="1"/>
            </p:cNvPicPr>
            <p:nvPr/>
          </p:nvPicPr>
          <p:blipFill>
            <a:blip r:embed="rId7">
              <a:extLst/>
            </a:blip>
            <a:stretch>
              <a:fillRect/>
            </a:stretch>
          </p:blipFill>
          <p:spPr>
            <a:xfrm>
              <a:off x="0" y="0"/>
              <a:ext cx="1013867" cy="740161"/>
            </a:xfrm>
            <a:prstGeom prst="rect">
              <a:avLst/>
            </a:prstGeom>
            <a:ln w="12700" cap="flat">
              <a:noFill/>
              <a:miter lim="400000"/>
            </a:ln>
            <a:effectLst/>
          </p:spPr>
        </p:pic>
      </p:grpSp>
      <p:sp>
        <p:nvSpPr>
          <p:cNvPr id="5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4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55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5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path" presetSubtype="0" accel="50000" decel="50000" fill="hold" nodeType="clickEffect">
                                  <p:stCondLst>
                                    <p:cond delay="0"/>
                                  </p:stCondLst>
                                  <p:childTnLst>
                                    <p:animMotion origin="layout" path="M 0.000000 0.000000 L -0.319436 -0.020037" pathEditMode="relative">
                                      <p:cBhvr>
                                        <p:cTn id="24" dur="1000" fill="hold"/>
                                        <p:tgtEl>
                                          <p:spTgt spid="543"/>
                                        </p:tgtEl>
                                        <p:attrNameLst>
                                          <p:attrName>ppt_x</p:attrName>
                                          <p:attrName>ppt_y</p:attrName>
                                        </p:attrNameLst>
                                      </p:cBhvr>
                                    </p:animMotion>
                                  </p:childTnLst>
                                </p:cTn>
                              </p:par>
                            </p:childTnLst>
                          </p:cTn>
                        </p:par>
                        <p:par>
                          <p:cTn id="25" fill="hold">
                            <p:stCondLst>
                              <p:cond delay="0"/>
                            </p:stCondLst>
                            <p:childTnLst>
                              <p:par>
                                <p:cTn id="26" presetID="6" presetClass="emph" presetSubtype="0" accel="50000" decel="50000" fill="hold" grpId="7" nodeType="withEffect">
                                  <p:stCondLst>
                                    <p:cond delay="0"/>
                                  </p:stCondLst>
                                  <p:childTnLst>
                                    <p:animScale>
                                      <p:cBhvr>
                                        <p:cTn id="27" dur="1000" fill="hold"/>
                                        <p:tgtEl>
                                          <p:spTgt spid="543"/>
                                        </p:tgtEl>
                                      </p:cBhvr>
                                      <p:by x="429495" y="429495"/>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5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8" animBg="1" advAuto="0"/>
      <p:bldP spid="541" grpId="9" animBg="1" advAuto="0"/>
      <p:bldP spid="542" grpId="5" animBg="1" advAuto="0"/>
      <p:bldP spid="543" grpId="2" animBg="1" advAuto="0"/>
      <p:bldP spid="543" grpId="7" animBg="1" advAuto="0"/>
      <p:bldP spid="552" grpId="1" animBg="1" advAuto="0"/>
      <p:bldP spid="555" grpId="3" animBg="1" advAuto="0"/>
      <p:bldP spid="555"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dt2.jpg" descr="dt2.jpg"/>
          <p:cNvPicPr>
            <a:picLocks noChangeAspect="1"/>
          </p:cNvPicPr>
          <p:nvPr/>
        </p:nvPicPr>
        <p:blipFill>
          <a:blip r:embed="rId3">
            <a:extLst/>
          </a:blip>
          <a:stretch>
            <a:fillRect/>
          </a:stretch>
        </p:blipFill>
        <p:spPr>
          <a:xfrm>
            <a:off x="10075685" y="4559474"/>
            <a:ext cx="1860076" cy="1363110"/>
          </a:xfrm>
          <a:prstGeom prst="rect">
            <a:avLst/>
          </a:prstGeom>
          <a:ln w="12700">
            <a:miter lim="400000"/>
          </a:ln>
        </p:spPr>
      </p:pic>
      <p:pic>
        <p:nvPicPr>
          <p:cNvPr id="561" name="dt.png" descr="dt.png"/>
          <p:cNvPicPr>
            <a:picLocks noChangeAspect="1"/>
          </p:cNvPicPr>
          <p:nvPr/>
        </p:nvPicPr>
        <p:blipFill>
          <a:blip r:embed="rId4">
            <a:extLst/>
          </a:blip>
          <a:stretch>
            <a:fillRect/>
          </a:stretch>
        </p:blipFill>
        <p:spPr>
          <a:xfrm>
            <a:off x="9748465" y="7826345"/>
            <a:ext cx="1222032" cy="764351"/>
          </a:xfrm>
          <a:prstGeom prst="rect">
            <a:avLst/>
          </a:prstGeom>
          <a:ln w="12700">
            <a:miter lim="400000"/>
          </a:ln>
        </p:spPr>
      </p:pic>
      <p:pic>
        <p:nvPicPr>
          <p:cNvPr id="562" name="dt1.jpg" descr="dt1.jpg"/>
          <p:cNvPicPr>
            <a:picLocks noChangeAspect="1"/>
          </p:cNvPicPr>
          <p:nvPr/>
        </p:nvPicPr>
        <p:blipFill>
          <a:blip r:embed="rId5">
            <a:extLst/>
          </a:blip>
          <a:stretch>
            <a:fillRect/>
          </a:stretch>
        </p:blipFill>
        <p:spPr>
          <a:xfrm>
            <a:off x="10802948" y="6518704"/>
            <a:ext cx="1493745" cy="546101"/>
          </a:xfrm>
          <a:prstGeom prst="rect">
            <a:avLst/>
          </a:prstGeom>
          <a:ln w="12700">
            <a:miter lim="400000"/>
          </a:ln>
        </p:spPr>
      </p:pic>
      <p:sp>
        <p:nvSpPr>
          <p:cNvPr id="563" name="Phase 3: Data Preparation"/>
          <p:cNvSpPr txBox="1">
            <a:spLocks noGrp="1"/>
          </p:cNvSpPr>
          <p:nvPr>
            <p:ph type="title"/>
          </p:nvPr>
        </p:nvSpPr>
        <p:spPr>
          <a:prstGeom prst="rect">
            <a:avLst/>
          </a:prstGeom>
        </p:spPr>
        <p:txBody>
          <a:bodyPr/>
          <a:lstStyle/>
          <a:p>
            <a:r>
              <a:t>Phase 3: Data Preparation</a:t>
            </a:r>
          </a:p>
        </p:txBody>
      </p:sp>
      <p:sp>
        <p:nvSpPr>
          <p:cNvPr id="564" name="Consolida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Consolidation</a:t>
            </a:r>
          </a:p>
        </p:txBody>
      </p:sp>
      <p:sp>
        <p:nvSpPr>
          <p:cNvPr id="565" name="Group"/>
          <p:cNvSpPr txBox="1"/>
          <p:nvPr/>
        </p:nvSpPr>
        <p:spPr>
          <a:xfrm>
            <a:off x="5929773" y="3045377"/>
            <a:ext cx="3158134"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actors/actress features</a:t>
            </a:r>
          </a:p>
        </p:txBody>
      </p:sp>
      <p:sp>
        <p:nvSpPr>
          <p:cNvPr id="566" name="Group"/>
          <p:cNvSpPr txBox="1"/>
          <p:nvPr/>
        </p:nvSpPr>
        <p:spPr>
          <a:xfrm>
            <a:off x="442874" y="4622799"/>
            <a:ext cx="256951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movie cast feature</a:t>
            </a:r>
          </a:p>
        </p:txBody>
      </p:sp>
      <p:sp>
        <p:nvSpPr>
          <p:cNvPr id="567" name="Group"/>
          <p:cNvSpPr txBox="1"/>
          <p:nvPr/>
        </p:nvSpPr>
        <p:spPr>
          <a:xfrm>
            <a:off x="6088956" y="5944252"/>
            <a:ext cx="2106217"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movie features</a:t>
            </a:r>
          </a:p>
        </p:txBody>
      </p:sp>
      <p:grpSp>
        <p:nvGrpSpPr>
          <p:cNvPr id="570" name="Group"/>
          <p:cNvGrpSpPr/>
          <p:nvPr/>
        </p:nvGrpSpPr>
        <p:grpSpPr>
          <a:xfrm>
            <a:off x="347291" y="5310977"/>
            <a:ext cx="1231880" cy="2160836"/>
            <a:chOff x="341659" y="0"/>
            <a:chExt cx="1231878" cy="2160834"/>
          </a:xfrm>
        </p:grpSpPr>
        <p:sp>
          <p:nvSpPr>
            <p:cNvPr id="568" name="Rectangle"/>
            <p:cNvSpPr/>
            <p:nvPr/>
          </p:nvSpPr>
          <p:spPr>
            <a:xfrm>
              <a:off x="363906" y="0"/>
              <a:ext cx="1209633"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69" name="Movie ID"/>
            <p:cNvSpPr txBox="1"/>
            <p:nvPr/>
          </p:nvSpPr>
          <p:spPr>
            <a:xfrm>
              <a:off x="341659" y="1729034"/>
              <a:ext cx="1177926" cy="431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Movie ID</a:t>
              </a:r>
            </a:p>
          </p:txBody>
        </p:sp>
      </p:grpSp>
      <p:grpSp>
        <p:nvGrpSpPr>
          <p:cNvPr id="573" name="Group"/>
          <p:cNvGrpSpPr/>
          <p:nvPr/>
        </p:nvGrpSpPr>
        <p:grpSpPr>
          <a:xfrm>
            <a:off x="1837343" y="5310977"/>
            <a:ext cx="1229519" cy="2160836"/>
            <a:chOff x="353962" y="0"/>
            <a:chExt cx="1229518" cy="2160834"/>
          </a:xfrm>
        </p:grpSpPr>
        <p:sp>
          <p:nvSpPr>
            <p:cNvPr id="571" name="Rectangle"/>
            <p:cNvSpPr/>
            <p:nvPr/>
          </p:nvSpPr>
          <p:spPr>
            <a:xfrm>
              <a:off x="389306" y="0"/>
              <a:ext cx="952074"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2" name="Person ID"/>
            <p:cNvSpPr txBox="1"/>
            <p:nvPr/>
          </p:nvSpPr>
          <p:spPr>
            <a:xfrm>
              <a:off x="353962" y="1729034"/>
              <a:ext cx="1229520" cy="431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grpSp>
        <p:nvGrpSpPr>
          <p:cNvPr id="576" name="Group"/>
          <p:cNvGrpSpPr/>
          <p:nvPr/>
        </p:nvGrpSpPr>
        <p:grpSpPr>
          <a:xfrm>
            <a:off x="5416194" y="3635975"/>
            <a:ext cx="1229520" cy="2359475"/>
            <a:chOff x="90738" y="0"/>
            <a:chExt cx="1229518" cy="2359474"/>
          </a:xfrm>
        </p:grpSpPr>
        <p:sp>
          <p:nvSpPr>
            <p:cNvPr id="574" name="Rectangle"/>
            <p:cNvSpPr/>
            <p:nvPr/>
          </p:nvSpPr>
          <p:spPr>
            <a:xfrm>
              <a:off x="363906" y="0"/>
              <a:ext cx="396763" cy="1983395"/>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5" name="Person ID"/>
            <p:cNvSpPr txBox="1"/>
            <p:nvPr/>
          </p:nvSpPr>
          <p:spPr>
            <a:xfrm>
              <a:off x="90738" y="1927674"/>
              <a:ext cx="1229519" cy="431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grpSp>
        <p:nvGrpSpPr>
          <p:cNvPr id="579" name="Group"/>
          <p:cNvGrpSpPr/>
          <p:nvPr/>
        </p:nvGrpSpPr>
        <p:grpSpPr>
          <a:xfrm>
            <a:off x="5449027" y="6407150"/>
            <a:ext cx="1177926" cy="2955393"/>
            <a:chOff x="86940" y="0"/>
            <a:chExt cx="1177925" cy="2955392"/>
          </a:xfrm>
        </p:grpSpPr>
        <p:sp>
          <p:nvSpPr>
            <p:cNvPr id="577" name="Rectangle"/>
            <p:cNvSpPr/>
            <p:nvPr/>
          </p:nvSpPr>
          <p:spPr>
            <a:xfrm>
              <a:off x="199866" y="0"/>
              <a:ext cx="783024" cy="25209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8" name="Movie ID"/>
            <p:cNvSpPr txBox="1"/>
            <p:nvPr/>
          </p:nvSpPr>
          <p:spPr>
            <a:xfrm>
              <a:off x="86940" y="2523592"/>
              <a:ext cx="1177926" cy="431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Movie ID</a:t>
              </a:r>
            </a:p>
          </p:txBody>
        </p:sp>
      </p:grpSp>
      <p:sp>
        <p:nvSpPr>
          <p:cNvPr id="580" name="Double Arrow"/>
          <p:cNvSpPr/>
          <p:nvPr/>
        </p:nvSpPr>
        <p:spPr>
          <a:xfrm rot="19889308">
            <a:off x="3923446" y="4095303"/>
            <a:ext cx="1397001" cy="714638"/>
          </a:xfrm>
          <a:prstGeom prst="leftRightArrow">
            <a:avLst>
              <a:gd name="adj1" fmla="val 32000"/>
              <a:gd name="adj2" fmla="val 41668"/>
            </a:avLst>
          </a:prstGeom>
          <a:gradFill>
            <a:gsLst>
              <a:gs pos="0">
                <a:srgbClr val="89847F">
                  <a:alpha val="5000"/>
                </a:srgbClr>
              </a:gs>
              <a:gs pos="100000">
                <a:srgbClr val="89847F"/>
              </a:gs>
            </a:gsLst>
            <a:lin ang="10761804"/>
          </a:gradFill>
          <a:ln w="12700">
            <a:miter lim="400000"/>
          </a:ln>
        </p:spPr>
        <p:txBody>
          <a:bodyPr lIns="50800" tIns="50800" rIns="50800" bIns="50800" anchor="ctr"/>
          <a:lstStyle/>
          <a:p>
            <a:pPr>
              <a:defRPr sz="3200"/>
            </a:pPr>
            <a:endParaRPr/>
          </a:p>
        </p:txBody>
      </p:sp>
      <p:sp>
        <p:nvSpPr>
          <p:cNvPr id="581" name="Double Arrow"/>
          <p:cNvSpPr/>
          <p:nvPr/>
        </p:nvSpPr>
        <p:spPr>
          <a:xfrm rot="721595">
            <a:off x="3822267" y="7274207"/>
            <a:ext cx="1397001" cy="714638"/>
          </a:xfrm>
          <a:prstGeom prst="leftRightArrow">
            <a:avLst>
              <a:gd name="adj1" fmla="val 32000"/>
              <a:gd name="adj2" fmla="val 41668"/>
            </a:avLst>
          </a:prstGeom>
          <a:gradFill>
            <a:gsLst>
              <a:gs pos="0">
                <a:srgbClr val="89847F">
                  <a:alpha val="5000"/>
                </a:srgbClr>
              </a:gs>
              <a:gs pos="100000">
                <a:srgbClr val="89847F"/>
              </a:gs>
            </a:gsLst>
            <a:lin ang="10761804"/>
          </a:gradFill>
          <a:ln w="12700">
            <a:miter lim="400000"/>
          </a:ln>
        </p:spPr>
        <p:txBody>
          <a:bodyPr lIns="50800" tIns="50800" rIns="50800" bIns="50800" anchor="ctr"/>
          <a:lstStyle/>
          <a:p>
            <a:pPr>
              <a:defRPr sz="3200"/>
            </a:pPr>
            <a:endParaRPr/>
          </a:p>
        </p:txBody>
      </p:sp>
      <p:sp>
        <p:nvSpPr>
          <p:cNvPr id="582" name="Rounded Rectangle"/>
          <p:cNvSpPr/>
          <p:nvPr/>
        </p:nvSpPr>
        <p:spPr>
          <a:xfrm>
            <a:off x="10748370" y="6425562"/>
            <a:ext cx="1606004" cy="784128"/>
          </a:xfrm>
          <a:prstGeom prst="roundRect">
            <a:avLst>
              <a:gd name="adj" fmla="val 22697"/>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83" name="Rounded Rectangle"/>
          <p:cNvSpPr/>
          <p:nvPr/>
        </p:nvSpPr>
        <p:spPr>
          <a:xfrm>
            <a:off x="9922097" y="4377721"/>
            <a:ext cx="2138640" cy="1731903"/>
          </a:xfrm>
          <a:prstGeom prst="roundRect">
            <a:avLst>
              <a:gd name="adj" fmla="val 10999"/>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84" name="Rounded Rectangle"/>
          <p:cNvSpPr/>
          <p:nvPr/>
        </p:nvSpPr>
        <p:spPr>
          <a:xfrm>
            <a:off x="9674102" y="7698478"/>
            <a:ext cx="1342891" cy="1001515"/>
          </a:xfrm>
          <a:prstGeom prst="roundRect">
            <a:avLst>
              <a:gd name="adj" fmla="val 23222"/>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587" name="Group"/>
          <p:cNvGrpSpPr/>
          <p:nvPr/>
        </p:nvGrpSpPr>
        <p:grpSpPr>
          <a:xfrm>
            <a:off x="9545377" y="3605305"/>
            <a:ext cx="2912320" cy="5114082"/>
            <a:chOff x="3391306" y="0"/>
            <a:chExt cx="2912318" cy="5114081"/>
          </a:xfrm>
        </p:grpSpPr>
        <p:sp>
          <p:nvSpPr>
            <p:cNvPr id="585" name="Data"/>
            <p:cNvSpPr txBox="1"/>
            <p:nvPr/>
          </p:nvSpPr>
          <p:spPr>
            <a:xfrm>
              <a:off x="4409415" y="-1"/>
              <a:ext cx="77450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lvl1pPr>
            </a:lstStyle>
            <a:p>
              <a:r>
                <a:t>Data</a:t>
              </a:r>
            </a:p>
          </p:txBody>
        </p:sp>
        <p:sp>
          <p:nvSpPr>
            <p:cNvPr id="586"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588" name="dt3.png" descr="dt3.png"/>
          <p:cNvPicPr>
            <a:picLocks noChangeAspect="1"/>
          </p:cNvPicPr>
          <p:nvPr/>
        </p:nvPicPr>
        <p:blipFill>
          <a:blip r:embed="rId6">
            <a:extLst/>
          </a:blip>
          <a:stretch>
            <a:fillRect/>
          </a:stretch>
        </p:blipFill>
        <p:spPr>
          <a:xfrm>
            <a:off x="11158059" y="7417754"/>
            <a:ext cx="1222032" cy="1184513"/>
          </a:xfrm>
          <a:prstGeom prst="rect">
            <a:avLst/>
          </a:prstGeom>
          <a:ln w="12700">
            <a:miter lim="400000"/>
          </a:ln>
        </p:spPr>
      </p:pic>
      <p:pic>
        <p:nvPicPr>
          <p:cNvPr id="589" name="dt4.jpg" descr="dt4.jpg"/>
          <p:cNvPicPr>
            <a:picLocks noChangeAspect="1"/>
          </p:cNvPicPr>
          <p:nvPr/>
        </p:nvPicPr>
        <p:blipFill>
          <a:blip r:embed="rId7">
            <a:extLst/>
          </a:blip>
          <a:stretch>
            <a:fillRect/>
          </a:stretch>
        </p:blipFill>
        <p:spPr>
          <a:xfrm>
            <a:off x="9625533" y="6692348"/>
            <a:ext cx="1013867" cy="740161"/>
          </a:xfrm>
          <a:prstGeom prst="rect">
            <a:avLst/>
          </a:prstGeom>
          <a:ln w="12700">
            <a:miter lim="400000"/>
          </a:ln>
        </p:spPr>
      </p:pic>
      <p:sp>
        <p:nvSpPr>
          <p:cNvPr id="5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grpSp>
        <p:nvGrpSpPr>
          <p:cNvPr id="593" name="Group"/>
          <p:cNvGrpSpPr/>
          <p:nvPr/>
        </p:nvGrpSpPr>
        <p:grpSpPr>
          <a:xfrm>
            <a:off x="3014486" y="5310977"/>
            <a:ext cx="1229519" cy="2160836"/>
            <a:chOff x="353962" y="0"/>
            <a:chExt cx="1229518" cy="2160834"/>
          </a:xfrm>
        </p:grpSpPr>
        <p:sp>
          <p:nvSpPr>
            <p:cNvPr id="591" name="Rectangle"/>
            <p:cNvSpPr/>
            <p:nvPr/>
          </p:nvSpPr>
          <p:spPr>
            <a:xfrm>
              <a:off x="389306" y="0"/>
              <a:ext cx="952074"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92" name="Person ID"/>
            <p:cNvSpPr txBox="1"/>
            <p:nvPr/>
          </p:nvSpPr>
          <p:spPr>
            <a:xfrm>
              <a:off x="353962" y="1729034"/>
              <a:ext cx="1229520" cy="431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35907 -0.369053" pathEditMode="relative">
                                      <p:cBhvr>
                                        <p:cTn id="6" dur="499" fill="hold"/>
                                        <p:tgtEl>
                                          <p:spTgt spid="561"/>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2" nodeType="withEffect">
                                  <p:stCondLst>
                                    <p:cond delay="0"/>
                                  </p:stCondLst>
                                  <p:childTnLst>
                                    <p:animScale>
                                      <p:cBhvr>
                                        <p:cTn id="9" dur="499" fill="hold"/>
                                        <p:tgtEl>
                                          <p:spTgt spid="561"/>
                                        </p:tgtEl>
                                      </p:cBhvr>
                                      <p:by x="257631" y="257631"/>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56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path" presetSubtype="0" accel="50000" decel="50000" fill="hold" nodeType="clickEffect">
                                  <p:stCondLst>
                                    <p:cond delay="0"/>
                                  </p:stCondLst>
                                  <p:childTnLst>
                                    <p:animMotion origin="layout" path="M 0.000000 0.000000 L -0.674845 -0.058287" pathEditMode="relative">
                                      <p:cBhvr>
                                        <p:cTn id="17" dur="499" fill="hold"/>
                                        <p:tgtEl>
                                          <p:spTgt spid="562"/>
                                        </p:tgtEl>
                                        <p:attrNameLst>
                                          <p:attrName>ppt_x</p:attrName>
                                          <p:attrName>ppt_y</p:attrName>
                                        </p:attrNameLst>
                                      </p:cBhvr>
                                    </p:animMotion>
                                  </p:childTnLst>
                                </p:cTn>
                              </p:par>
                            </p:childTnLst>
                          </p:cTn>
                        </p:par>
                        <p:par>
                          <p:cTn id="18" fill="hold">
                            <p:stCondLst>
                              <p:cond delay="0"/>
                            </p:stCondLst>
                            <p:childTnLst>
                              <p:par>
                                <p:cTn id="19" presetID="6" presetClass="emph" presetSubtype="0" accel="50000" decel="50000" fill="hold" grpId="5" nodeType="withEffect">
                                  <p:stCondLst>
                                    <p:cond delay="0"/>
                                  </p:stCondLst>
                                  <p:childTnLst>
                                    <p:animScale>
                                      <p:cBhvr>
                                        <p:cTn id="20" dur="499" fill="hold"/>
                                        <p:tgtEl>
                                          <p:spTgt spid="562"/>
                                        </p:tgtEl>
                                      </p:cBhvr>
                                      <p:by x="324116" y="324116"/>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5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288296 0.247843" pathEditMode="relative">
                                      <p:cBhvr>
                                        <p:cTn id="28" dur="499" fill="hold"/>
                                        <p:tgtEl>
                                          <p:spTgt spid="560"/>
                                        </p:tgtEl>
                                        <p:attrNameLst>
                                          <p:attrName>ppt_x</p:attrName>
                                          <p:attrName>ppt_y</p:attrName>
                                        </p:attrNameLst>
                                      </p:cBhvr>
                                    </p:animMotion>
                                  </p:childTnLst>
                                </p:cTn>
                              </p:par>
                            </p:childTnLst>
                          </p:cTn>
                        </p:par>
                        <p:par>
                          <p:cTn id="29" fill="hold">
                            <p:stCondLst>
                              <p:cond delay="0"/>
                            </p:stCondLst>
                            <p:childTnLst>
                              <p:par>
                                <p:cTn id="30" presetID="6" presetClass="emph" presetSubtype="0" accel="50000" decel="50000" fill="hold" grpId="8" nodeType="withEffect">
                                  <p:stCondLst>
                                    <p:cond delay="0"/>
                                  </p:stCondLst>
                                  <p:childTnLst>
                                    <p:animScale>
                                      <p:cBhvr>
                                        <p:cTn id="31" dur="499" fill="hold"/>
                                        <p:tgtEl>
                                          <p:spTgt spid="560"/>
                                        </p:tgtEl>
                                      </p:cBhvr>
                                      <p:by x="180773" y="180773"/>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5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0" nodeType="clickEffect">
                                  <p:stCondLst>
                                    <p:cond delay="0"/>
                                  </p:stCondLst>
                                  <p:iterate>
                                    <p:tmAbs val="0"/>
                                  </p:iterate>
                                  <p:childTnLst>
                                    <p:set>
                                      <p:cBhvr>
                                        <p:cTn id="39" fill="hold"/>
                                        <p:tgtEl>
                                          <p:spTgt spid="5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1" nodeType="clickEffect">
                                  <p:stCondLst>
                                    <p:cond delay="0"/>
                                  </p:stCondLst>
                                  <p:iterate>
                                    <p:tmAbs val="0"/>
                                  </p:iterate>
                                  <p:childTnLst>
                                    <p:set>
                                      <p:cBhvr>
                                        <p:cTn id="43" fill="hold"/>
                                        <p:tgtEl>
                                          <p:spTgt spid="57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2" nodeType="clickEffect">
                                  <p:stCondLst>
                                    <p:cond delay="0"/>
                                  </p:stCondLst>
                                  <p:iterate>
                                    <p:tmAbs val="0"/>
                                  </p:iterate>
                                  <p:childTnLst>
                                    <p:set>
                                      <p:cBhvr>
                                        <p:cTn id="47" fill="hold"/>
                                        <p:tgtEl>
                                          <p:spTgt spid="57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3" nodeType="clickEffect">
                                  <p:stCondLst>
                                    <p:cond delay="0"/>
                                  </p:stCondLst>
                                  <p:iterate>
                                    <p:tmAbs val="0"/>
                                  </p:iterate>
                                  <p:childTnLst>
                                    <p:set>
                                      <p:cBhvr>
                                        <p:cTn id="51" fill="hold"/>
                                        <p:tgtEl>
                                          <p:spTgt spid="58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4" nodeType="clickEffect">
                                  <p:stCondLst>
                                    <p:cond delay="0"/>
                                  </p:stCondLst>
                                  <p:iterate>
                                    <p:tmAbs val="0"/>
                                  </p:iterate>
                                  <p:childTnLst>
                                    <p:set>
                                      <p:cBhvr>
                                        <p:cTn id="55" fill="hold"/>
                                        <p:tgtEl>
                                          <p:spTgt spid="57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5" nodeType="clickEffect">
                                  <p:stCondLst>
                                    <p:cond delay="0"/>
                                  </p:stCondLst>
                                  <p:iterate>
                                    <p:tmAbs val="0"/>
                                  </p:iterate>
                                  <p:childTnLst>
                                    <p:set>
                                      <p:cBhvr>
                                        <p:cTn id="59" fill="hold"/>
                                        <p:tgtEl>
                                          <p:spTgt spid="58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6" nodeType="clickEffect">
                                  <p:stCondLst>
                                    <p:cond delay="0"/>
                                  </p:stCondLst>
                                  <p:iterate>
                                    <p:tmAbs val="0"/>
                                  </p:iterate>
                                  <p:childTnLst>
                                    <p:set>
                                      <p:cBhvr>
                                        <p:cTn id="63" fill="hold"/>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8" animBg="1" advAuto="0"/>
      <p:bldP spid="561" grpId="2" animBg="1" advAuto="0"/>
      <p:bldP spid="562" grpId="5" animBg="1" advAuto="0"/>
      <p:bldP spid="565" grpId="3" animBg="1" advAuto="0"/>
      <p:bldP spid="566" grpId="6" animBg="1" advAuto="0"/>
      <p:bldP spid="567" grpId="9" animBg="1" advAuto="0"/>
      <p:bldP spid="570" grpId="10" animBg="1" advAuto="0"/>
      <p:bldP spid="573" grpId="11" animBg="1" advAuto="0"/>
      <p:bldP spid="576" grpId="12" animBg="1" advAuto="0"/>
      <p:bldP spid="579" grpId="14" animBg="1" advAuto="0"/>
      <p:bldP spid="580" grpId="13" animBg="1" advAuto="0"/>
      <p:bldP spid="581" grpId="15" animBg="1" advAuto="0"/>
      <p:bldP spid="593" grpId="1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hase 3: Data Preparation"/>
          <p:cNvSpPr txBox="1">
            <a:spLocks noGrp="1"/>
          </p:cNvSpPr>
          <p:nvPr>
            <p:ph type="title"/>
          </p:nvPr>
        </p:nvSpPr>
        <p:spPr>
          <a:prstGeom prst="rect">
            <a:avLst/>
          </a:prstGeom>
        </p:spPr>
        <p:txBody>
          <a:bodyPr/>
          <a:lstStyle/>
          <a:p>
            <a:r>
              <a:t>Phase 3: Data Preparation</a:t>
            </a:r>
          </a:p>
        </p:txBody>
      </p:sp>
      <p:sp>
        <p:nvSpPr>
          <p:cNvPr id="5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37</a:t>
            </a:fld>
            <a:endParaRPr/>
          </a:p>
        </p:txBody>
      </p:sp>
      <p:sp>
        <p:nvSpPr>
          <p:cNvPr id="599" name="Be aware of data leakage! (more detail in Chap 14)…"/>
          <p:cNvSpPr txBox="1"/>
          <p:nvPr/>
        </p:nvSpPr>
        <p:spPr>
          <a:xfrm>
            <a:off x="359479" y="3041260"/>
            <a:ext cx="12285842" cy="451969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marL="451104" indent="-451104" algn="l" defTabSz="560831">
              <a:spcBef>
                <a:spcPts val="2300"/>
              </a:spcBef>
              <a:buClr>
                <a:srgbClr val="929292"/>
              </a:buClr>
              <a:buSzPct val="60000"/>
              <a:buFont typeface="Zapf Dingbats"/>
              <a:buChar char="❖"/>
              <a:defRPr sz="3455"/>
            </a:pPr>
            <a:r>
              <a:rPr dirty="0"/>
              <a:t>Be aware of data leakage! </a:t>
            </a:r>
            <a:endParaRPr lang="en-US" dirty="0"/>
          </a:p>
          <a:p>
            <a:pPr marL="451104" lvl="2" indent="-451104" algn="l" defTabSz="560831">
              <a:spcBef>
                <a:spcPts val="2300"/>
              </a:spcBef>
              <a:buClr>
                <a:srgbClr val="929292"/>
              </a:buClr>
              <a:buSzPct val="60000"/>
              <a:buFont typeface="Zapf Dingbats"/>
              <a:buChar char="❖"/>
              <a:defRPr sz="3455"/>
            </a:pPr>
            <a:r>
              <a:rPr lang="en-US" dirty="0"/>
              <a:t>Occurs when </a:t>
            </a:r>
            <a:r>
              <a:rPr dirty="0"/>
              <a:t>a variable collected in historical data gives information on the target variable - information that appears in historical data but is not actually available when the decision has to be made</a:t>
            </a:r>
            <a:endParaRPr lang="en-US" dirty="0"/>
          </a:p>
          <a:p>
            <a:pPr marL="451104" lvl="2" indent="-451104" algn="l" defTabSz="560831">
              <a:spcBef>
                <a:spcPts val="2300"/>
              </a:spcBef>
              <a:buClr>
                <a:srgbClr val="929292"/>
              </a:buClr>
              <a:buSzPct val="60000"/>
              <a:buFont typeface="Zapf Dingbats"/>
              <a:buChar char="❖"/>
              <a:defRPr sz="3455"/>
            </a:pPr>
            <a:r>
              <a:rPr lang="en-US" dirty="0"/>
              <a:t>Example: </a:t>
            </a:r>
            <a:r>
              <a:rPr dirty="0"/>
              <a:t>predicting the revenue of a movie using feature “if won an Oscar”</a:t>
            </a:r>
            <a:r>
              <a:rPr lang="en-US" dirty="0"/>
              <a:t> </a:t>
            </a:r>
          </a:p>
          <a:p>
            <a:pPr marL="451104" lvl="2" indent="-451104" algn="l" defTabSz="560831">
              <a:spcBef>
                <a:spcPts val="2300"/>
              </a:spcBef>
              <a:buClr>
                <a:srgbClr val="929292"/>
              </a:buClr>
              <a:buSzPct val="60000"/>
              <a:buFont typeface="Zapf Dingbats"/>
              <a:buChar char="❖"/>
              <a:defRPr sz="3455"/>
            </a:pPr>
            <a:r>
              <a:rPr lang="en-US" dirty="0">
                <a:highlight>
                  <a:srgbClr val="FFFF00"/>
                </a:highlight>
              </a:rPr>
              <a:t>What x variables do I need to know at the time of the decision</a:t>
            </a:r>
            <a:endParaRPr dirty="0">
              <a:highlight>
                <a:srgbClr val="FFFF00"/>
              </a:highlight>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hase 3: Data Preparation"/>
          <p:cNvSpPr txBox="1">
            <a:spLocks noGrp="1"/>
          </p:cNvSpPr>
          <p:nvPr>
            <p:ph type="title"/>
          </p:nvPr>
        </p:nvSpPr>
        <p:spPr>
          <a:prstGeom prst="rect">
            <a:avLst/>
          </a:prstGeom>
        </p:spPr>
        <p:txBody>
          <a:bodyPr/>
          <a:lstStyle/>
          <a:p>
            <a:r>
              <a:t>Phase 3: Data Preparation</a:t>
            </a:r>
          </a:p>
        </p:txBody>
      </p:sp>
      <p:sp>
        <p:nvSpPr>
          <p:cNvPr id="604" name="Consolida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Consolidation</a:t>
            </a:r>
          </a:p>
        </p:txBody>
      </p:sp>
      <p:sp>
        <p:nvSpPr>
          <p:cNvPr id="6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grpSp>
        <p:nvGrpSpPr>
          <p:cNvPr id="608" name="Group"/>
          <p:cNvGrpSpPr/>
          <p:nvPr/>
        </p:nvGrpSpPr>
        <p:grpSpPr>
          <a:xfrm>
            <a:off x="1205971" y="4337995"/>
            <a:ext cx="9541073" cy="4515749"/>
            <a:chOff x="54021" y="95886"/>
            <a:chExt cx="9541071" cy="4515747"/>
          </a:xfrm>
        </p:grpSpPr>
        <p:sp>
          <p:nvSpPr>
            <p:cNvPr id="606" name="Arrow"/>
            <p:cNvSpPr/>
            <p:nvPr/>
          </p:nvSpPr>
          <p:spPr>
            <a:xfrm>
              <a:off x="54021" y="1718806"/>
              <a:ext cx="1270001" cy="1270001"/>
            </a:xfrm>
            <a:prstGeom prst="rightArrow">
              <a:avLst>
                <a:gd name="adj1" fmla="val 32000"/>
                <a:gd name="adj2" fmla="val 64000"/>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pic>
          <p:nvPicPr>
            <p:cNvPr id="607" name="vAGN6.png" descr="vAGN6.png"/>
            <p:cNvPicPr>
              <a:picLocks noChangeAspect="1"/>
            </p:cNvPicPr>
            <p:nvPr/>
          </p:nvPicPr>
          <p:blipFill>
            <a:blip r:embed="rId4">
              <a:extLst/>
            </a:blip>
            <a:srcRect/>
            <a:stretch>
              <a:fillRect/>
            </a:stretch>
          </p:blipFill>
          <p:spPr>
            <a:xfrm>
              <a:off x="1645316" y="95886"/>
              <a:ext cx="7949778" cy="4515749"/>
            </a:xfrm>
            <a:prstGeom prst="rect">
              <a:avLst/>
            </a:prstGeom>
            <a:ln w="12700" cap="flat">
              <a:noFill/>
              <a:miter lim="400000"/>
            </a:ln>
            <a:effectLst/>
          </p:spPr>
        </p:pic>
      </p:grpSp>
      <p:sp>
        <p:nvSpPr>
          <p:cNvPr id="609" name="one big data table"/>
          <p:cNvSpPr txBox="1"/>
          <p:nvPr/>
        </p:nvSpPr>
        <p:spPr>
          <a:xfrm>
            <a:off x="5398442" y="3577292"/>
            <a:ext cx="2505076"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one big data table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hase 3: Data Preparation"/>
          <p:cNvSpPr txBox="1">
            <a:spLocks noGrp="1"/>
          </p:cNvSpPr>
          <p:nvPr>
            <p:ph type="title"/>
          </p:nvPr>
        </p:nvSpPr>
        <p:spPr>
          <a:prstGeom prst="rect">
            <a:avLst/>
          </a:prstGeom>
        </p:spPr>
        <p:txBody>
          <a:bodyPr/>
          <a:lstStyle/>
          <a:p>
            <a:r>
              <a:t>Phase 3: Data Preparation</a:t>
            </a:r>
          </a:p>
        </p:txBody>
      </p:sp>
      <p:sp>
        <p:nvSpPr>
          <p:cNvPr id="614" name="Cleaning (We will talk more about this when introducing Rattle)"/>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Cleaning (We will talk more about this when introducing Rattle)</a:t>
            </a:r>
          </a:p>
        </p:txBody>
      </p:sp>
      <p:sp>
        <p:nvSpPr>
          <p:cNvPr id="6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616" name="missing value: encode or remove or infer…"/>
          <p:cNvSpPr txBox="1"/>
          <p:nvPr/>
        </p:nvSpPr>
        <p:spPr>
          <a:xfrm>
            <a:off x="838808" y="4272379"/>
            <a:ext cx="11675145" cy="342957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lnSpcReduction="10000"/>
          </a:bodyPr>
          <a:lstStyle/>
          <a:p>
            <a:pPr marL="404113" indent="-404113" algn="l" defTabSz="502412">
              <a:spcBef>
                <a:spcPts val="2000"/>
              </a:spcBef>
              <a:buClr>
                <a:srgbClr val="929292"/>
              </a:buClr>
              <a:buSzPct val="60000"/>
              <a:buFont typeface="Zapf Dingbats"/>
              <a:buChar char="❖"/>
              <a:defRPr sz="3096">
                <a:solidFill>
                  <a:schemeClr val="accent5">
                    <a:hueOff val="-411174"/>
                    <a:satOff val="4030"/>
                    <a:lumOff val="-29867"/>
                  </a:schemeClr>
                </a:solidFill>
              </a:defRPr>
            </a:pPr>
            <a:r>
              <a:rPr dirty="0"/>
              <a:t>missing value: encode or remove or infer</a:t>
            </a:r>
          </a:p>
          <a:p>
            <a:pPr marL="808227" lvl="1" indent="-404113" algn="l" defTabSz="502412">
              <a:spcBef>
                <a:spcPts val="1000"/>
              </a:spcBef>
              <a:buClr>
                <a:srgbClr val="929292"/>
              </a:buClr>
              <a:buSzPct val="60000"/>
              <a:buFont typeface="Zapf Dingbats"/>
              <a:buChar char="❖"/>
              <a:defRPr sz="3096"/>
            </a:pPr>
            <a:r>
              <a:rPr dirty="0"/>
              <a:t>missing value is a very common and important cleaning step</a:t>
            </a:r>
          </a:p>
          <a:p>
            <a:pPr marL="808227" lvl="1" indent="-404113" algn="l" defTabSz="502412">
              <a:spcBef>
                <a:spcPts val="1000"/>
              </a:spcBef>
              <a:buClr>
                <a:srgbClr val="929292"/>
              </a:buClr>
              <a:buSzPct val="60000"/>
              <a:buFont typeface="Zapf Dingbats"/>
              <a:buChar char="❖"/>
              <a:defRPr sz="3096"/>
            </a:pPr>
            <a:r>
              <a:rPr dirty="0"/>
              <a:t>almost all data sets contain some missing values</a:t>
            </a:r>
          </a:p>
          <a:p>
            <a:pPr marL="808227" lvl="1" indent="-404113" algn="l" defTabSz="502412">
              <a:spcBef>
                <a:spcPts val="1000"/>
              </a:spcBef>
              <a:buClr>
                <a:srgbClr val="929292"/>
              </a:buClr>
              <a:buSzPct val="60000"/>
              <a:buFont typeface="Zapf Dingbats"/>
              <a:buChar char="❖"/>
              <a:defRPr sz="3096"/>
            </a:pPr>
            <a:r>
              <a:rPr dirty="0"/>
              <a:t>In Rattle, you can replace with mean/mode for missing value imputation</a:t>
            </a:r>
            <a:endParaRPr lang="en-US" dirty="0"/>
          </a:p>
          <a:p>
            <a:pPr marL="808227" lvl="1" indent="-404113" algn="l" defTabSz="502412">
              <a:spcBef>
                <a:spcPts val="1000"/>
              </a:spcBef>
              <a:buClr>
                <a:srgbClr val="929292"/>
              </a:buClr>
              <a:buSzPct val="60000"/>
              <a:buFont typeface="Zapf Dingbats"/>
              <a:buChar char="❖"/>
              <a:defRPr sz="3096"/>
            </a:pPr>
            <a:r>
              <a:rPr lang="en-US" dirty="0"/>
              <a:t>Why is the data missing, should it be missing?</a:t>
            </a:r>
            <a:endParaRPr dirty="0"/>
          </a:p>
        </p:txBody>
      </p:sp>
      <p:sp>
        <p:nvSpPr>
          <p:cNvPr id="617" name="bad value: remove (e.g., height = 10 feet, age = 205, etc)"/>
          <p:cNvSpPr txBox="1"/>
          <p:nvPr/>
        </p:nvSpPr>
        <p:spPr>
          <a:xfrm>
            <a:off x="859174" y="3607456"/>
            <a:ext cx="12285843" cy="5795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bad value: remove (e.g., height = 10 feet, age = 205,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1" animBg="1" advAuto="0"/>
      <p:bldP spid="617"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als"/>
          <p:cNvSpPr txBox="1">
            <a:spLocks noGrp="1"/>
          </p:cNvSpPr>
          <p:nvPr>
            <p:ph type="title"/>
          </p:nvPr>
        </p:nvSpPr>
        <p:spPr>
          <a:prstGeom prst="rect">
            <a:avLst/>
          </a:prstGeom>
        </p:spPr>
        <p:txBody>
          <a:bodyPr/>
          <a:lstStyle/>
          <a:p>
            <a:r>
              <a:t>Goals</a:t>
            </a:r>
          </a:p>
        </p:txBody>
      </p:sp>
      <p:sp>
        <p:nvSpPr>
          <p:cNvPr id="165" name="A basic understanding of business prediction and model selection process.…"/>
          <p:cNvSpPr txBox="1">
            <a:spLocks noGrp="1"/>
          </p:cNvSpPr>
          <p:nvPr>
            <p:ph type="body" idx="1"/>
          </p:nvPr>
        </p:nvSpPr>
        <p:spPr>
          <a:xfrm>
            <a:off x="508000" y="2628900"/>
            <a:ext cx="11988800" cy="4990120"/>
          </a:xfrm>
          <a:prstGeom prst="rect">
            <a:avLst/>
          </a:prstGeom>
        </p:spPr>
        <p:txBody>
          <a:bodyPr/>
          <a:lstStyle/>
          <a:p>
            <a:pPr marL="385318" indent="-385318" defTabSz="479044">
              <a:spcBef>
                <a:spcPts val="1900"/>
              </a:spcBef>
              <a:defRPr sz="2952"/>
            </a:pPr>
            <a:r>
              <a:t>A basic understanding of business prediction and model selection process.</a:t>
            </a:r>
          </a:p>
          <a:p>
            <a:pPr marL="385318" indent="-385318" defTabSz="479044">
              <a:spcBef>
                <a:spcPts val="1900"/>
              </a:spcBef>
              <a:defRPr sz="2952"/>
            </a:pPr>
            <a:r>
              <a:t>Theoretical appreciation for a variety of data mining methods.</a:t>
            </a:r>
          </a:p>
          <a:p>
            <a:pPr marL="385318" indent="-385318" defTabSz="479044">
              <a:spcBef>
                <a:spcPts val="1900"/>
              </a:spcBef>
              <a:defRPr sz="2952"/>
            </a:pPr>
            <a:r>
              <a:t>Practical knowledge of the uses and limitations of data-mining.</a:t>
            </a:r>
          </a:p>
          <a:p>
            <a:pPr marL="385318" indent="-385318" defTabSz="479044">
              <a:spcBef>
                <a:spcPts val="1900"/>
              </a:spcBef>
              <a:defRPr sz="2952"/>
            </a:pPr>
            <a:r>
              <a:t>Experience making and assessing predictions using a software package.</a:t>
            </a:r>
          </a:p>
          <a:p>
            <a:pPr marL="385318" indent="-385318" defTabSz="479044">
              <a:spcBef>
                <a:spcPts val="1900"/>
              </a:spcBef>
              <a:defRPr sz="2952"/>
            </a:pPr>
            <a:r>
              <a:t>The ability to compare and select the best model using a variety of metrics.</a:t>
            </a:r>
          </a:p>
        </p:txBody>
      </p:sp>
      <p:sp>
        <p:nvSpPr>
          <p:cNvPr id="16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rimarily syntactic modifications made to the data that do not change its meaning, but might be required by the modeling tool…"/>
          <p:cNvSpPr txBox="1"/>
          <p:nvPr/>
        </p:nvSpPr>
        <p:spPr>
          <a:xfrm>
            <a:off x="850287" y="2813285"/>
            <a:ext cx="11304226" cy="269496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390016" indent="-390016" algn="l" defTabSz="484886">
              <a:spcBef>
                <a:spcPts val="800"/>
              </a:spcBef>
              <a:buClr>
                <a:srgbClr val="929292"/>
              </a:buClr>
              <a:buSzPct val="60000"/>
              <a:buFont typeface="Zapf Dingbats"/>
              <a:buChar char="❖"/>
              <a:defRPr sz="2988"/>
            </a:pPr>
            <a:r>
              <a:t>primarily syntactic modifications made to the data that do not change its meaning, but might be required by the modeling tool</a:t>
            </a:r>
          </a:p>
          <a:p>
            <a:pPr marL="390016" indent="-390016" algn="l" defTabSz="484886">
              <a:spcBef>
                <a:spcPts val="800"/>
              </a:spcBef>
              <a:buClr>
                <a:srgbClr val="929292"/>
              </a:buClr>
              <a:buSzPct val="60000"/>
              <a:buFont typeface="Zapf Dingbats"/>
              <a:buChar char="❖"/>
              <a:defRPr sz="2988"/>
            </a:pPr>
            <a:r>
              <a:t>e.g., normalizing continuous data, binary coding categorical data</a:t>
            </a:r>
          </a:p>
        </p:txBody>
      </p:sp>
      <p:sp>
        <p:nvSpPr>
          <p:cNvPr id="622" name="Phase 3: Data Preparation"/>
          <p:cNvSpPr txBox="1">
            <a:spLocks noGrp="1"/>
          </p:cNvSpPr>
          <p:nvPr>
            <p:ph type="title"/>
          </p:nvPr>
        </p:nvSpPr>
        <p:spPr>
          <a:prstGeom prst="rect">
            <a:avLst/>
          </a:prstGeom>
        </p:spPr>
        <p:txBody>
          <a:bodyPr/>
          <a:lstStyle/>
          <a:p>
            <a:r>
              <a:t>Phase 3: Data Preparation</a:t>
            </a:r>
          </a:p>
        </p:txBody>
      </p:sp>
      <p:sp>
        <p:nvSpPr>
          <p:cNvPr id="6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624" name="Transformation"/>
          <p:cNvSpPr txBox="1">
            <a:spLocks noGrp="1"/>
          </p:cNvSpPr>
          <p:nvPr>
            <p:ph type="body" sz="quarter" idx="1"/>
          </p:nvPr>
        </p:nvSpPr>
        <p:spPr>
          <a:xfrm>
            <a:off x="523874" y="2233506"/>
            <a:ext cx="12285843" cy="995656"/>
          </a:xfrm>
          <a:prstGeom prst="rect">
            <a:avLst/>
          </a:prstGeom>
        </p:spPr>
        <p:txBody>
          <a:bodyPr/>
          <a:lstStyle/>
          <a:p>
            <a:r>
              <a:rPr dirty="0"/>
              <a:t>Transformation</a:t>
            </a:r>
            <a:r>
              <a:rPr lang="en-US" dirty="0"/>
              <a:t> (non linear fashion, just adding isn’t)</a:t>
            </a:r>
            <a:endParaRPr dirty="0"/>
          </a:p>
        </p:txBody>
      </p:sp>
      <p:sp>
        <p:nvSpPr>
          <p:cNvPr id="625" name="Construction"/>
          <p:cNvSpPr txBox="1"/>
          <p:nvPr/>
        </p:nvSpPr>
        <p:spPr>
          <a:xfrm>
            <a:off x="461105" y="5430275"/>
            <a:ext cx="12285842" cy="5795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Construction</a:t>
            </a:r>
          </a:p>
        </p:txBody>
      </p:sp>
      <p:sp>
        <p:nvSpPr>
          <p:cNvPr id="626" name="Create/derive new features"/>
          <p:cNvSpPr txBox="1"/>
          <p:nvPr/>
        </p:nvSpPr>
        <p:spPr>
          <a:xfrm>
            <a:off x="1023600" y="6198625"/>
            <a:ext cx="12285843" cy="5795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Create/derive new features</a:t>
            </a:r>
          </a:p>
        </p:txBody>
      </p:sp>
      <p:sp>
        <p:nvSpPr>
          <p:cNvPr id="627" name="E.g.: mean, std, multiplication of two attributes, X1 * X2, X12"/>
          <p:cNvSpPr txBox="1"/>
          <p:nvPr/>
        </p:nvSpPr>
        <p:spPr>
          <a:xfrm>
            <a:off x="1023600" y="7408839"/>
            <a:ext cx="10542140" cy="5795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defTabSz="461518">
              <a:spcBef>
                <a:spcPts val="1800"/>
              </a:spcBef>
              <a:buClr>
                <a:srgbClr val="929292"/>
              </a:buClr>
              <a:buFont typeface="Zapf Dingbats"/>
              <a:defRPr sz="2844"/>
            </a:pPr>
            <a:r>
              <a:rPr dirty="0"/>
              <a:t>E.g.: mean, std, multiplication of two attributes, X</a:t>
            </a:r>
            <a:r>
              <a:rPr baseline="-5999" dirty="0"/>
              <a:t>1 * </a:t>
            </a:r>
            <a:r>
              <a:rPr dirty="0"/>
              <a:t>X</a:t>
            </a:r>
            <a:r>
              <a:rPr baseline="-5999" dirty="0"/>
              <a:t>2</a:t>
            </a:r>
            <a:r>
              <a:rPr dirty="0"/>
              <a:t>, X</a:t>
            </a:r>
            <a:r>
              <a:rPr baseline="-5999" dirty="0"/>
              <a:t>1</a:t>
            </a:r>
            <a:r>
              <a:rPr baseline="31999" dirty="0"/>
              <a:t>2</a:t>
            </a:r>
          </a:p>
        </p:txBody>
      </p:sp>
      <p:sp>
        <p:nvSpPr>
          <p:cNvPr id="9" name="E.g.: mean, std, multiplication of two attributes, X1 * X2, X12">
            <a:extLst>
              <a:ext uri="{FF2B5EF4-FFF2-40B4-BE49-F238E27FC236}">
                <a16:creationId xmlns:a16="http://schemas.microsoft.com/office/drawing/2014/main" id="{298CD9CF-FD77-49E2-9EA1-31A7DD40B6B3}"/>
              </a:ext>
            </a:extLst>
          </p:cNvPr>
          <p:cNvSpPr txBox="1"/>
          <p:nvPr/>
        </p:nvSpPr>
        <p:spPr>
          <a:xfrm>
            <a:off x="1023600" y="8140784"/>
            <a:ext cx="10542140" cy="57954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defTabSz="461518">
              <a:spcBef>
                <a:spcPts val="1800"/>
              </a:spcBef>
              <a:buClr>
                <a:srgbClr val="929292"/>
              </a:buClr>
              <a:buFont typeface="Zapf Dingbats"/>
              <a:defRPr sz="2844"/>
            </a:pPr>
            <a:r>
              <a:rPr lang="en-US" dirty="0"/>
              <a:t>BMI is an example-transformation of two quantities </a:t>
            </a:r>
            <a:endParaRPr baseline="31999"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1" animBg="1" advAuto="0"/>
      <p:bldP spid="626" grpId="2" animBg="1" advAuto="0"/>
      <p:bldP spid="627" grpId="3" animBg="1" advAuto="0"/>
      <p:bldP spid="9"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32" name="Phase 3: Data Preparation"/>
          <p:cNvSpPr txBox="1">
            <a:spLocks noGrp="1"/>
          </p:cNvSpPr>
          <p:nvPr>
            <p:ph type="title"/>
          </p:nvPr>
        </p:nvSpPr>
        <p:spPr>
          <a:prstGeom prst="rect">
            <a:avLst/>
          </a:prstGeom>
        </p:spPr>
        <p:txBody>
          <a:bodyPr/>
          <a:lstStyle/>
          <a:p>
            <a:r>
              <a:t>Phase 3: Data Preparation</a:t>
            </a:r>
          </a:p>
        </p:txBody>
      </p:sp>
      <p:sp>
        <p:nvSpPr>
          <p:cNvPr id="633" name="Rectangle"/>
          <p:cNvSpPr/>
          <p:nvPr/>
        </p:nvSpPr>
        <p:spPr>
          <a:xfrm>
            <a:off x="3066806" y="4885627"/>
            <a:ext cx="1219372"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638" name="Group"/>
          <p:cNvGrpSpPr/>
          <p:nvPr/>
        </p:nvGrpSpPr>
        <p:grpSpPr>
          <a:xfrm>
            <a:off x="8188397" y="6539807"/>
            <a:ext cx="4547582" cy="3019185"/>
            <a:chOff x="0" y="0"/>
            <a:chExt cx="4547580" cy="3019184"/>
          </a:xfrm>
        </p:grpSpPr>
        <p:grpSp>
          <p:nvGrpSpPr>
            <p:cNvPr id="636" name="Group"/>
            <p:cNvGrpSpPr/>
            <p:nvPr/>
          </p:nvGrpSpPr>
          <p:grpSpPr>
            <a:xfrm>
              <a:off x="0" y="0"/>
              <a:ext cx="3763826" cy="3019185"/>
              <a:chOff x="0" y="0"/>
              <a:chExt cx="3763825" cy="3019184"/>
            </a:xfrm>
          </p:grpSpPr>
          <p:sp>
            <p:nvSpPr>
              <p:cNvPr id="634" name="Arrow"/>
              <p:cNvSpPr/>
              <p:nvPr/>
            </p:nvSpPr>
            <p:spPr>
              <a:xfrm rot="5400000">
                <a:off x="1283360" y="89101"/>
                <a:ext cx="918365" cy="740162"/>
              </a:xfrm>
              <a:prstGeom prst="rightArrow">
                <a:avLst>
                  <a:gd name="adj1" fmla="val 39594"/>
                  <a:gd name="adj2" fmla="val 70705"/>
                </a:avLst>
              </a:prstGeom>
              <a:gradFill flip="none" rotWithShape="1">
                <a:gsLst>
                  <a:gs pos="0">
                    <a:srgbClr val="89847F">
                      <a:alpha val="5000"/>
                    </a:srgbClr>
                  </a:gs>
                  <a:gs pos="100000">
                    <a:srgbClr val="66635F"/>
                  </a:gs>
                </a:gsLst>
                <a:lin ang="5400000" scaled="0"/>
              </a:gradFill>
              <a:ln w="12700" cap="flat">
                <a:noFill/>
                <a:miter lim="400000"/>
              </a:ln>
              <a:effectLst/>
            </p:spPr>
            <p:txBody>
              <a:bodyPr wrap="square" lIns="50800" tIns="50800" rIns="50800" bIns="50800" numCol="1" anchor="ctr">
                <a:noAutofit/>
              </a:bodyPr>
              <a:lstStyle/>
              <a:p>
                <a:pPr>
                  <a:defRPr sz="3200"/>
                </a:pPr>
                <a:endParaRPr/>
              </a:p>
            </p:txBody>
          </p:sp>
          <p:pic>
            <p:nvPicPr>
              <p:cNvPr id="635" name="Screenshot 2016-08-23 14.32.41.png" descr="Screenshot 2016-08-23 14.32.41.png"/>
              <p:cNvPicPr>
                <a:picLocks noChangeAspect="1"/>
              </p:cNvPicPr>
              <p:nvPr/>
            </p:nvPicPr>
            <p:blipFill>
              <a:blip r:embed="rId4">
                <a:extLst/>
              </a:blip>
              <a:stretch>
                <a:fillRect/>
              </a:stretch>
            </p:blipFill>
            <p:spPr>
              <a:xfrm>
                <a:off x="0" y="975514"/>
                <a:ext cx="3763826" cy="2043671"/>
              </a:xfrm>
              <a:prstGeom prst="rect">
                <a:avLst/>
              </a:prstGeom>
              <a:ln w="12700" cap="flat">
                <a:noFill/>
                <a:miter lim="400000"/>
              </a:ln>
              <a:effectLst/>
            </p:spPr>
          </p:pic>
        </p:grpSp>
        <p:sp>
          <p:nvSpPr>
            <p:cNvPr id="637" name="data preparation"/>
            <p:cNvSpPr txBox="1"/>
            <p:nvPr/>
          </p:nvSpPr>
          <p:spPr>
            <a:xfrm>
              <a:off x="2182106" y="205130"/>
              <a:ext cx="2365475"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data preparation</a:t>
              </a:r>
            </a:p>
          </p:txBody>
        </p:sp>
      </p:grpSp>
      <p:grpSp>
        <p:nvGrpSpPr>
          <p:cNvPr id="659" name="Group"/>
          <p:cNvGrpSpPr/>
          <p:nvPr/>
        </p:nvGrpSpPr>
        <p:grpSpPr>
          <a:xfrm>
            <a:off x="5375604" y="2124886"/>
            <a:ext cx="5319291" cy="4315499"/>
            <a:chOff x="0" y="0"/>
            <a:chExt cx="5319290" cy="4315498"/>
          </a:xfrm>
        </p:grpSpPr>
        <p:sp>
          <p:nvSpPr>
            <p:cNvPr id="639" name="Group"/>
            <p:cNvSpPr/>
            <p:nvPr/>
          </p:nvSpPr>
          <p:spPr>
            <a:xfrm>
              <a:off x="33826" y="694006"/>
              <a:ext cx="1804683" cy="460825"/>
            </a:xfrm>
            <a:prstGeom prst="roundRect">
              <a:avLst>
                <a:gd name="adj" fmla="val 34884"/>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nvGrpSpPr>
            <p:cNvPr id="644" name="Group"/>
            <p:cNvGrpSpPr/>
            <p:nvPr/>
          </p:nvGrpSpPr>
          <p:grpSpPr>
            <a:xfrm>
              <a:off x="2970365" y="651800"/>
              <a:ext cx="2261737" cy="3647332"/>
              <a:chOff x="0" y="0"/>
              <a:chExt cx="2261736" cy="3647331"/>
            </a:xfrm>
          </p:grpSpPr>
          <p:grpSp>
            <p:nvGrpSpPr>
              <p:cNvPr id="642" name="Group"/>
              <p:cNvGrpSpPr/>
              <p:nvPr/>
            </p:nvGrpSpPr>
            <p:grpSpPr>
              <a:xfrm>
                <a:off x="209269" y="0"/>
                <a:ext cx="2052468" cy="2389746"/>
                <a:chOff x="-1354351" y="723152"/>
                <a:chExt cx="2052466" cy="2389745"/>
              </a:xfrm>
            </p:grpSpPr>
            <p:sp>
              <p:nvSpPr>
                <p:cNvPr id="640" name="Rounded Rectangle"/>
                <p:cNvSpPr/>
                <p:nvPr/>
              </p:nvSpPr>
              <p:spPr>
                <a:xfrm>
                  <a:off x="-657105" y="2451214"/>
                  <a:ext cx="1355220" cy="661684"/>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641" name="Rounded Rectangle"/>
                <p:cNvSpPr/>
                <p:nvPr/>
              </p:nvSpPr>
              <p:spPr>
                <a:xfrm>
                  <a:off x="-1354352" y="723152"/>
                  <a:ext cx="1804683" cy="1461459"/>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643" name="Rounded Rectangle"/>
              <p:cNvSpPr/>
              <p:nvPr/>
            </p:nvSpPr>
            <p:spPr>
              <a:xfrm>
                <a:off x="0" y="2802207"/>
                <a:ext cx="1133193" cy="845125"/>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658" name="Group"/>
            <p:cNvGrpSpPr/>
            <p:nvPr/>
          </p:nvGrpSpPr>
          <p:grpSpPr>
            <a:xfrm>
              <a:off x="0" y="0"/>
              <a:ext cx="5319291" cy="4315499"/>
              <a:chOff x="0" y="0"/>
              <a:chExt cx="5319290" cy="4315498"/>
            </a:xfrm>
          </p:grpSpPr>
          <p:pic>
            <p:nvPicPr>
              <p:cNvPr id="645" name="Group" descr="Group"/>
              <p:cNvPicPr>
                <a:picLocks noChangeAspect="1"/>
              </p:cNvPicPr>
              <p:nvPr/>
            </p:nvPicPr>
            <p:blipFill>
              <a:blip r:embed="rId5">
                <a:extLst/>
              </a:blip>
              <a:stretch>
                <a:fillRect/>
              </a:stretch>
            </p:blipFill>
            <p:spPr>
              <a:xfrm>
                <a:off x="3033116" y="3561909"/>
                <a:ext cx="1031207" cy="644995"/>
              </a:xfrm>
              <a:prstGeom prst="rect">
                <a:avLst/>
              </a:prstGeom>
              <a:ln w="12700" cap="flat">
                <a:noFill/>
                <a:miter lim="400000"/>
              </a:ln>
              <a:effectLst/>
            </p:spPr>
          </p:pic>
          <p:pic>
            <p:nvPicPr>
              <p:cNvPr id="646" name="Group" descr="Group"/>
              <p:cNvPicPr>
                <a:picLocks noChangeAspect="1"/>
              </p:cNvPicPr>
              <p:nvPr/>
            </p:nvPicPr>
            <p:blipFill>
              <a:blip r:embed="rId6">
                <a:extLst/>
              </a:blip>
              <a:stretch>
                <a:fillRect/>
              </a:stretch>
            </p:blipFill>
            <p:spPr>
              <a:xfrm>
                <a:off x="3309239" y="805171"/>
                <a:ext cx="1569619" cy="1150255"/>
              </a:xfrm>
              <a:prstGeom prst="rect">
                <a:avLst/>
              </a:prstGeom>
              <a:ln w="12700" cap="flat">
                <a:noFill/>
                <a:miter lim="400000"/>
              </a:ln>
              <a:effectLst/>
            </p:spPr>
          </p:pic>
          <p:grpSp>
            <p:nvGrpSpPr>
              <p:cNvPr id="657" name="Group"/>
              <p:cNvGrpSpPr/>
              <p:nvPr/>
            </p:nvGrpSpPr>
            <p:grpSpPr>
              <a:xfrm>
                <a:off x="0" y="0"/>
                <a:ext cx="5319291" cy="4315499"/>
                <a:chOff x="0" y="0"/>
                <a:chExt cx="5319290" cy="4315498"/>
              </a:xfrm>
            </p:grpSpPr>
            <p:grpSp>
              <p:nvGrpSpPr>
                <p:cNvPr id="653" name="Group"/>
                <p:cNvGrpSpPr/>
                <p:nvPr/>
              </p:nvGrpSpPr>
              <p:grpSpPr>
                <a:xfrm>
                  <a:off x="0" y="0"/>
                  <a:ext cx="5319291" cy="4315499"/>
                  <a:chOff x="0" y="0"/>
                  <a:chExt cx="5319290" cy="4315498"/>
                </a:xfrm>
              </p:grpSpPr>
              <p:grpSp>
                <p:nvGrpSpPr>
                  <p:cNvPr id="650" name="Group"/>
                  <p:cNvGrpSpPr/>
                  <p:nvPr/>
                </p:nvGrpSpPr>
                <p:grpSpPr>
                  <a:xfrm>
                    <a:off x="0" y="14651"/>
                    <a:ext cx="2561435" cy="4300848"/>
                    <a:chOff x="0" y="0"/>
                    <a:chExt cx="2561434" cy="4300846"/>
                  </a:xfrm>
                </p:grpSpPr>
                <p:sp>
                  <p:nvSpPr>
                    <p:cNvPr id="647" name="Data Mining Task"/>
                    <p:cNvSpPr txBox="1"/>
                    <p:nvPr/>
                  </p:nvSpPr>
                  <p:spPr>
                    <a:xfrm>
                      <a:off x="68977" y="-1"/>
                      <a:ext cx="2210853" cy="428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b="1"/>
                      </a:lvl1pPr>
                    </a:lstStyle>
                    <a:p>
                      <a:r>
                        <a:t>Data Mining Task</a:t>
                      </a:r>
                    </a:p>
                  </p:txBody>
                </p:sp>
                <p:sp>
                  <p:nvSpPr>
                    <p:cNvPr id="648" name="Rectangle"/>
                    <p:cNvSpPr/>
                    <p:nvPr/>
                  </p:nvSpPr>
                  <p:spPr>
                    <a:xfrm>
                      <a:off x="0" y="557590"/>
                      <a:ext cx="2457549" cy="3743257"/>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649" name="Classification…"/>
                    <p:cNvSpPr txBox="1"/>
                    <p:nvPr/>
                  </p:nvSpPr>
                  <p:spPr>
                    <a:xfrm>
                      <a:off x="82451" y="671655"/>
                      <a:ext cx="2478984" cy="35151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l">
                        <a:spcBef>
                          <a:spcPts val="1600"/>
                        </a:spcBef>
                        <a:defRPr sz="1900"/>
                      </a:pPr>
                      <a:r>
                        <a:rPr dirty="0"/>
                        <a:t>Classification</a:t>
                      </a:r>
                    </a:p>
                    <a:p>
                      <a:pPr algn="l">
                        <a:spcBef>
                          <a:spcPts val="1600"/>
                        </a:spcBef>
                        <a:defRPr sz="1900"/>
                      </a:pPr>
                      <a:r>
                        <a:rPr dirty="0"/>
                        <a:t>Regression</a:t>
                      </a:r>
                    </a:p>
                    <a:p>
                      <a:pPr algn="l">
                        <a:spcBef>
                          <a:spcPts val="1600"/>
                        </a:spcBef>
                        <a:defRPr sz="1900"/>
                      </a:pPr>
                      <a:r>
                        <a:rPr dirty="0"/>
                        <a:t>Similarity matching </a:t>
                      </a:r>
                    </a:p>
                    <a:p>
                      <a:pPr algn="l">
                        <a:spcBef>
                          <a:spcPts val="1600"/>
                        </a:spcBef>
                        <a:defRPr sz="1900"/>
                      </a:pPr>
                      <a:r>
                        <a:rPr dirty="0"/>
                        <a:t>Clustering</a:t>
                      </a:r>
                    </a:p>
                    <a:p>
                      <a:pPr algn="l">
                        <a:spcBef>
                          <a:spcPts val="1600"/>
                        </a:spcBef>
                        <a:defRPr sz="1900"/>
                      </a:pPr>
                      <a:r>
                        <a:rPr dirty="0"/>
                        <a:t>Profiling</a:t>
                      </a:r>
                    </a:p>
                    <a:p>
                      <a:pPr algn="l">
                        <a:spcBef>
                          <a:spcPts val="1600"/>
                        </a:spcBef>
                        <a:defRPr sz="1900"/>
                      </a:pPr>
                      <a:r>
                        <a:rPr dirty="0"/>
                        <a:t>Link prediction</a:t>
                      </a:r>
                    </a:p>
                    <a:p>
                      <a:pPr algn="l">
                        <a:spcBef>
                          <a:spcPts val="1600"/>
                        </a:spcBef>
                        <a:defRPr sz="1900"/>
                      </a:pPr>
                      <a:r>
                        <a:rPr dirty="0"/>
                        <a:t>…</a:t>
                      </a:r>
                    </a:p>
                  </p:txBody>
                </p:sp>
              </p:grpSp>
              <p:sp>
                <p:nvSpPr>
                  <p:cNvPr id="651" name="Data"/>
                  <p:cNvSpPr txBox="1"/>
                  <p:nvPr/>
                </p:nvSpPr>
                <p:spPr>
                  <a:xfrm>
                    <a:off x="3720868" y="-1"/>
                    <a:ext cx="653561" cy="4286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b="1"/>
                    </a:lvl1pPr>
                  </a:lstStyle>
                  <a:p>
                    <a:r>
                      <a:t>Data</a:t>
                    </a:r>
                  </a:p>
                </p:txBody>
              </p:sp>
              <p:sp>
                <p:nvSpPr>
                  <p:cNvPr id="652" name="Rectangle"/>
                  <p:cNvSpPr/>
                  <p:nvPr/>
                </p:nvSpPr>
                <p:spPr>
                  <a:xfrm>
                    <a:off x="2861741" y="572242"/>
                    <a:ext cx="2457550" cy="3743257"/>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654" name="dt1.jpg" descr="dt1.jpg"/>
                <p:cNvPicPr>
                  <a:picLocks noChangeAspect="1"/>
                </p:cNvPicPr>
                <p:nvPr/>
              </p:nvPicPr>
              <p:blipFill>
                <a:blip r:embed="rId7">
                  <a:extLst/>
                </a:blip>
                <a:srcRect/>
                <a:stretch>
                  <a:fillRect/>
                </a:stretch>
              </p:blipFill>
              <p:spPr>
                <a:xfrm>
                  <a:off x="3922937" y="2458460"/>
                  <a:ext cx="1260491" cy="460825"/>
                </a:xfrm>
                <a:prstGeom prst="rect">
                  <a:avLst/>
                </a:prstGeom>
                <a:ln w="12700" cap="flat">
                  <a:noFill/>
                  <a:miter lim="400000"/>
                </a:ln>
                <a:effectLst/>
              </p:spPr>
            </p:pic>
            <p:pic>
              <p:nvPicPr>
                <p:cNvPr id="655" name="dt3.png" descr="dt3.png"/>
                <p:cNvPicPr>
                  <a:picLocks noChangeAspect="1"/>
                </p:cNvPicPr>
                <p:nvPr/>
              </p:nvPicPr>
              <p:blipFill>
                <a:blip r:embed="rId8">
                  <a:extLst/>
                </a:blip>
                <a:stretch>
                  <a:fillRect/>
                </a:stretch>
              </p:blipFill>
              <p:spPr>
                <a:xfrm>
                  <a:off x="4222596" y="3217120"/>
                  <a:ext cx="1031207" cy="999548"/>
                </a:xfrm>
                <a:prstGeom prst="rect">
                  <a:avLst/>
                </a:prstGeom>
                <a:ln w="12700" cap="flat">
                  <a:noFill/>
                  <a:miter lim="400000"/>
                </a:ln>
                <a:effectLst/>
              </p:spPr>
            </p:pic>
            <p:pic>
              <p:nvPicPr>
                <p:cNvPr id="656" name="dt4.jpg" descr="dt4.jpg"/>
                <p:cNvPicPr>
                  <a:picLocks noChangeAspect="1"/>
                </p:cNvPicPr>
                <p:nvPr/>
              </p:nvPicPr>
              <p:blipFill>
                <a:blip r:embed="rId9">
                  <a:extLst/>
                </a:blip>
                <a:stretch>
                  <a:fillRect/>
                </a:stretch>
              </p:blipFill>
              <p:spPr>
                <a:xfrm>
                  <a:off x="2929380" y="2604989"/>
                  <a:ext cx="855548" cy="624583"/>
                </a:xfrm>
                <a:prstGeom prst="rect">
                  <a:avLst/>
                </a:prstGeom>
                <a:ln w="12700" cap="flat">
                  <a:noFill/>
                  <a:miter lim="400000"/>
                </a:ln>
                <a:effectLst/>
              </p:spPr>
            </p:pic>
          </p:grpSp>
        </p:grpSp>
      </p:grpSp>
      <p:sp>
        <p:nvSpPr>
          <p:cNvPr id="6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
        <p:nvSpPr>
          <p:cNvPr id="661" name="Decision tree…"/>
          <p:cNvSpPr txBox="1"/>
          <p:nvPr/>
        </p:nvSpPr>
        <p:spPr>
          <a:xfrm>
            <a:off x="4384276" y="7457077"/>
            <a:ext cx="2615060" cy="17272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Decision tree</a:t>
            </a:r>
          </a:p>
          <a:p>
            <a:r>
              <a:t>svm</a:t>
            </a:r>
          </a:p>
          <a:p>
            <a:r>
              <a:t>logistic regression</a:t>
            </a:r>
          </a:p>
          <a:p>
            <a:r>
              <a:t>new?…</a:t>
            </a:r>
          </a:p>
        </p:txBody>
      </p:sp>
      <p:sp>
        <p:nvSpPr>
          <p:cNvPr id="662" name="Arrow"/>
          <p:cNvSpPr/>
          <p:nvPr/>
        </p:nvSpPr>
        <p:spPr>
          <a:xfrm rot="5400000">
            <a:off x="5232624" y="6553792"/>
            <a:ext cx="918365" cy="740161"/>
          </a:xfrm>
          <a:prstGeom prst="rightArrow">
            <a:avLst>
              <a:gd name="adj1" fmla="val 39594"/>
              <a:gd name="adj2" fmla="val 70705"/>
            </a:avLst>
          </a:prstGeom>
          <a:gradFill>
            <a:gsLst>
              <a:gs pos="0">
                <a:srgbClr val="89847F">
                  <a:alpha val="5000"/>
                </a:srgbClr>
              </a:gs>
              <a:gs pos="100000">
                <a:srgbClr val="66635F"/>
              </a:gs>
            </a:gsLst>
            <a:lin ang="5400000"/>
          </a:gradFill>
          <a:ln w="12700">
            <a:miter lim="400000"/>
          </a:ln>
        </p:spPr>
        <p:txBody>
          <a:bodyPr lIns="50800" tIns="50800" rIns="50800" bIns="50800" anchor="ctr"/>
          <a:lstStyle/>
          <a:p>
            <a:pPr>
              <a:defRPr sz="3200"/>
            </a:pPr>
            <a:endParaRPr/>
          </a:p>
        </p:txBody>
      </p:sp>
      <p:pic>
        <p:nvPicPr>
          <p:cNvPr id="663" name="qm.png" descr="qm.png"/>
          <p:cNvPicPr>
            <a:picLocks noChangeAspect="1"/>
          </p:cNvPicPr>
          <p:nvPr/>
        </p:nvPicPr>
        <p:blipFill>
          <a:blip r:embed="rId10">
            <a:extLst/>
          </a:blip>
          <a:stretch>
            <a:fillRect/>
          </a:stretch>
        </p:blipFill>
        <p:spPr>
          <a:xfrm>
            <a:off x="6653923" y="7339000"/>
            <a:ext cx="942439" cy="1420798"/>
          </a:xfrm>
          <a:prstGeom prst="rect">
            <a:avLst/>
          </a:prstGeom>
          <a:ln w="12700">
            <a:miter lim="400000"/>
          </a:ln>
        </p:spPr>
      </p:pic>
      <p:sp>
        <p:nvSpPr>
          <p:cNvPr id="664" name="Arrow"/>
          <p:cNvSpPr/>
          <p:nvPr/>
        </p:nvSpPr>
        <p:spPr>
          <a:xfrm rot="10800000">
            <a:off x="7235901" y="8156354"/>
            <a:ext cx="918365" cy="740161"/>
          </a:xfrm>
          <a:prstGeom prst="rightArrow">
            <a:avLst>
              <a:gd name="adj1" fmla="val 39594"/>
              <a:gd name="adj2" fmla="val 70705"/>
            </a:avLst>
          </a:prstGeom>
          <a:gradFill>
            <a:gsLst>
              <a:gs pos="0">
                <a:srgbClr val="89847F">
                  <a:alpha val="5000"/>
                </a:srgbClr>
              </a:gs>
              <a:gs pos="100000">
                <a:srgbClr val="66635F"/>
              </a:gs>
            </a:gsLst>
            <a:lin ang="16200000"/>
          </a:gradFill>
          <a:ln w="12700">
            <a:miter lim="400000"/>
          </a:ln>
        </p:spPr>
        <p:txBody>
          <a:bodyPr lIns="50800" tIns="50800" rIns="50800" bIns="50800" anchor="ctr"/>
          <a:lstStyle/>
          <a:p>
            <a:pPr>
              <a:defRPr sz="32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1522 0.089532" pathEditMode="relative">
                                      <p:cBhvr>
                                        <p:cTn id="6" dur="1000" fill="hold"/>
                                        <p:tgtEl>
                                          <p:spTgt spid="6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3" animBg="1" advAuto="0"/>
      <p:bldP spid="663" grpId="4" animBg="1" advAuto="0"/>
      <p:bldP spid="664" grpId="2"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69" name="Phase 4: Modeling"/>
          <p:cNvSpPr txBox="1">
            <a:spLocks noGrp="1"/>
          </p:cNvSpPr>
          <p:nvPr>
            <p:ph type="title"/>
          </p:nvPr>
        </p:nvSpPr>
        <p:spPr>
          <a:prstGeom prst="rect">
            <a:avLst/>
          </a:prstGeom>
        </p:spPr>
        <p:txBody>
          <a:bodyPr/>
          <a:lstStyle/>
          <a:p>
            <a:r>
              <a:t>Phase 4: Modeling</a:t>
            </a:r>
          </a:p>
        </p:txBody>
      </p:sp>
      <p:sp>
        <p:nvSpPr>
          <p:cNvPr id="670" name="Selecting modeling techniques and calibrating their parameters…"/>
          <p:cNvSpPr txBox="1">
            <a:spLocks noGrp="1"/>
          </p:cNvSpPr>
          <p:nvPr>
            <p:ph type="body" sz="half" idx="1"/>
          </p:nvPr>
        </p:nvSpPr>
        <p:spPr>
          <a:xfrm>
            <a:off x="4642967" y="2794000"/>
            <a:ext cx="7853833" cy="6294695"/>
          </a:xfrm>
          <a:prstGeom prst="rect">
            <a:avLst/>
          </a:prstGeom>
        </p:spPr>
        <p:txBody>
          <a:bodyPr/>
          <a:lstStyle/>
          <a:p>
            <a:pPr marL="457200" indent="-228600">
              <a:buSzPct val="100000"/>
              <a:buChar char="‣"/>
              <a:defRPr sz="3000">
                <a:solidFill>
                  <a:srgbClr val="000000"/>
                </a:solidFill>
              </a:defRPr>
            </a:pPr>
            <a:r>
              <a:t>Selecting modeling techniques and calibrating their parameters </a:t>
            </a:r>
          </a:p>
          <a:p>
            <a:pPr marL="698500" lvl="1" indent="-228600">
              <a:buSzPct val="100000"/>
              <a:buChar char="-"/>
              <a:defRPr sz="3000">
                <a:solidFill>
                  <a:srgbClr val="000000"/>
                </a:solidFill>
              </a:defRPr>
            </a:pPr>
            <a:r>
              <a:t>Typically, there are several techniques for the same data mining problem type</a:t>
            </a:r>
          </a:p>
          <a:p>
            <a:pPr marL="698500" lvl="1" indent="-228600">
              <a:buSzPct val="100000"/>
              <a:buChar char="-"/>
              <a:defRPr sz="3000">
                <a:solidFill>
                  <a:srgbClr val="000000"/>
                </a:solidFill>
              </a:defRPr>
            </a:pPr>
            <a:r>
              <a:t>later in the course: decision trees, logistic regression, svm, etc</a:t>
            </a:r>
          </a:p>
          <a:p>
            <a:pPr marL="457200" indent="-228600">
              <a:buSzPct val="100000"/>
              <a:buChar char="‣"/>
              <a:defRPr sz="3000">
                <a:solidFill>
                  <a:srgbClr val="000000"/>
                </a:solidFill>
              </a:defRPr>
            </a:pPr>
            <a:r>
              <a:t>Generate test design</a:t>
            </a:r>
          </a:p>
          <a:p>
            <a:pPr marL="698500" lvl="1" indent="-228600">
              <a:buSzPct val="100000"/>
              <a:buChar char="-"/>
              <a:defRPr sz="3000">
                <a:solidFill>
                  <a:srgbClr val="000000"/>
                </a:solidFill>
              </a:defRPr>
            </a:pPr>
            <a:r>
              <a:t>to test the model’s quality and validity</a:t>
            </a:r>
          </a:p>
          <a:p>
            <a:pPr marL="698500" lvl="1" indent="-228600">
              <a:buSzPct val="100000"/>
              <a:buChar char="-"/>
              <a:defRPr sz="3000">
                <a:solidFill>
                  <a:srgbClr val="000000"/>
                </a:solidFill>
              </a:defRPr>
            </a:pPr>
            <a:r>
              <a:t>eg: classification</a:t>
            </a:r>
          </a:p>
        </p:txBody>
      </p:sp>
      <p:sp>
        <p:nvSpPr>
          <p:cNvPr id="671" name="Rectangle"/>
          <p:cNvSpPr/>
          <p:nvPr/>
        </p:nvSpPr>
        <p:spPr>
          <a:xfrm>
            <a:off x="3066806" y="5769547"/>
            <a:ext cx="1219372"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 name="datamining.png" descr="datamining.png"/>
          <p:cNvPicPr>
            <a:picLocks noChangeAspect="1"/>
          </p:cNvPicPr>
          <p:nvPr/>
        </p:nvPicPr>
        <p:blipFill>
          <a:blip r:embed="rId3">
            <a:extLst/>
          </a:blip>
          <a:stretch>
            <a:fillRect/>
          </a:stretch>
        </p:blipFill>
        <p:spPr>
          <a:xfrm>
            <a:off x="140286" y="3254012"/>
            <a:ext cx="4555041" cy="4563643"/>
          </a:xfrm>
          <a:prstGeom prst="rect">
            <a:avLst/>
          </a:prstGeom>
          <a:ln w="12700">
            <a:miter lim="400000"/>
          </a:ln>
        </p:spPr>
      </p:pic>
      <p:sp>
        <p:nvSpPr>
          <p:cNvPr id="677" name="Phase 5: Evaluation"/>
          <p:cNvSpPr txBox="1">
            <a:spLocks noGrp="1"/>
          </p:cNvSpPr>
          <p:nvPr>
            <p:ph type="title"/>
          </p:nvPr>
        </p:nvSpPr>
        <p:spPr>
          <a:prstGeom prst="rect">
            <a:avLst/>
          </a:prstGeom>
        </p:spPr>
        <p:txBody>
          <a:bodyPr/>
          <a:lstStyle/>
          <a:p>
            <a:r>
              <a:t>Phase 5: Evaluation</a:t>
            </a:r>
          </a:p>
        </p:txBody>
      </p:sp>
      <p:sp>
        <p:nvSpPr>
          <p:cNvPr id="678" name="Rectangle"/>
          <p:cNvSpPr/>
          <p:nvPr/>
        </p:nvSpPr>
        <p:spPr>
          <a:xfrm>
            <a:off x="1704027" y="663259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sp>
        <p:nvSpPr>
          <p:cNvPr id="680" name="Review process…"/>
          <p:cNvSpPr txBox="1"/>
          <p:nvPr/>
        </p:nvSpPr>
        <p:spPr>
          <a:xfrm>
            <a:off x="4789439" y="3702049"/>
            <a:ext cx="7796485" cy="41148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596900" lvl="1" indent="-406400" algn="l">
              <a:spcBef>
                <a:spcPts val="1200"/>
              </a:spcBef>
              <a:buClr>
                <a:srgbClr val="929292"/>
              </a:buClr>
              <a:buSzPct val="100000"/>
              <a:buFont typeface="Zapf Dingbats"/>
              <a:buChar char="❖"/>
              <a:defRPr sz="3000">
                <a:solidFill>
                  <a:srgbClr val="000000"/>
                </a:solidFill>
              </a:defRPr>
            </a:pPr>
            <a:r>
              <a:t>Review process</a:t>
            </a:r>
          </a:p>
          <a:p>
            <a:pPr marL="596900" lvl="1" indent="-406400" algn="l">
              <a:spcBef>
                <a:spcPts val="1200"/>
              </a:spcBef>
              <a:buClr>
                <a:srgbClr val="929292"/>
              </a:buClr>
              <a:buSzPct val="100000"/>
              <a:buFont typeface="Zapf Dingbats"/>
              <a:buChar char="❖"/>
              <a:defRPr sz="3000">
                <a:solidFill>
                  <a:srgbClr val="000000"/>
                </a:solidFill>
              </a:defRPr>
            </a:pPr>
            <a:r>
              <a:t>Evaluate performance</a:t>
            </a:r>
          </a:p>
          <a:p>
            <a:pPr marL="1346200" lvl="2" indent="-406400" algn="l">
              <a:spcBef>
                <a:spcPts val="1200"/>
              </a:spcBef>
              <a:buClr>
                <a:srgbClr val="929292"/>
              </a:buClr>
              <a:buSzPct val="100000"/>
              <a:buFont typeface="Zapf Dingbats"/>
              <a:buChar char="❖"/>
              <a:defRPr sz="3000">
                <a:solidFill>
                  <a:srgbClr val="000000"/>
                </a:solidFill>
              </a:defRPr>
            </a:pPr>
            <a:r>
              <a:t>How well does the model perform? </a:t>
            </a:r>
            <a:r>
              <a:rPr>
                <a:solidFill>
                  <a:schemeClr val="accent1">
                    <a:hueOff val="369196"/>
                    <a:satOff val="13972"/>
                    <a:lumOff val="-24493"/>
                  </a:schemeClr>
                </a:solidFill>
              </a:rPr>
              <a:t>(from data mining point of view)</a:t>
            </a:r>
          </a:p>
          <a:p>
            <a:pPr marL="1346200" lvl="2" indent="-406400" algn="l">
              <a:spcBef>
                <a:spcPts val="1200"/>
              </a:spcBef>
              <a:buClr>
                <a:srgbClr val="929292"/>
              </a:buClr>
              <a:buSzPct val="100000"/>
              <a:buFont typeface="Zapf Dingbats"/>
              <a:buChar char="❖"/>
              <a:defRPr sz="3000">
                <a:solidFill>
                  <a:srgbClr val="000000"/>
                </a:solidFill>
              </a:defRPr>
            </a:pPr>
            <a:r>
              <a:t>How well does the model meet business needs? </a:t>
            </a:r>
            <a:r>
              <a:rPr>
                <a:solidFill>
                  <a:schemeClr val="accent1">
                    <a:hueOff val="369196"/>
                    <a:satOff val="13972"/>
                    <a:lumOff val="-24493"/>
                  </a:schemeClr>
                </a:solidFill>
              </a:rPr>
              <a:t>(from business point of view)</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85" name="Phase 5: Evaluation"/>
          <p:cNvSpPr txBox="1">
            <a:spLocks noGrp="1"/>
          </p:cNvSpPr>
          <p:nvPr>
            <p:ph type="title"/>
          </p:nvPr>
        </p:nvSpPr>
        <p:spPr>
          <a:prstGeom prst="rect">
            <a:avLst/>
          </a:prstGeom>
        </p:spPr>
        <p:txBody>
          <a:bodyPr/>
          <a:lstStyle/>
          <a:p>
            <a:r>
              <a:t>Phase 5: Evaluation</a:t>
            </a:r>
          </a:p>
        </p:txBody>
      </p:sp>
      <p:sp>
        <p:nvSpPr>
          <p:cNvPr id="686" name="choose the right evaluation metric…"/>
          <p:cNvSpPr txBox="1">
            <a:spLocks noGrp="1"/>
          </p:cNvSpPr>
          <p:nvPr>
            <p:ph type="body" sz="half" idx="1"/>
          </p:nvPr>
        </p:nvSpPr>
        <p:spPr>
          <a:xfrm>
            <a:off x="4521803" y="2178050"/>
            <a:ext cx="8475062" cy="3166752"/>
          </a:xfrm>
          <a:prstGeom prst="rect">
            <a:avLst/>
          </a:prstGeom>
        </p:spPr>
        <p:txBody>
          <a:bodyPr/>
          <a:lstStyle/>
          <a:p>
            <a:pPr marL="596900" lvl="1" indent="-406400">
              <a:spcBef>
                <a:spcPts val="1200"/>
              </a:spcBef>
              <a:buSzPct val="100000"/>
              <a:defRPr sz="3200">
                <a:solidFill>
                  <a:srgbClr val="000000"/>
                </a:solidFill>
              </a:defRPr>
            </a:pPr>
            <a:r>
              <a:t>choose the right evaluation metric</a:t>
            </a:r>
          </a:p>
          <a:p>
            <a:pPr marL="914400" lvl="2" indent="-228600">
              <a:spcBef>
                <a:spcPts val="1200"/>
              </a:spcBef>
              <a:buSzPct val="100000"/>
              <a:buChar char="‣"/>
              <a:defRPr sz="3200">
                <a:solidFill>
                  <a:srgbClr val="000000"/>
                </a:solidFill>
              </a:defRPr>
            </a:pPr>
            <a:r>
              <a:t>e.g., accuracy with classification models, mean error rate with regression models</a:t>
            </a:r>
          </a:p>
          <a:p>
            <a:pPr marL="914400" lvl="2" indent="-228600">
              <a:spcBef>
                <a:spcPts val="1200"/>
              </a:spcBef>
              <a:buSzPct val="100000"/>
              <a:buChar char="‣"/>
              <a:defRPr sz="3200">
                <a:solidFill>
                  <a:srgbClr val="000000"/>
                </a:solidFill>
              </a:defRPr>
            </a:pPr>
            <a:r>
              <a:t>application specific metric</a:t>
            </a:r>
          </a:p>
        </p:txBody>
      </p:sp>
      <p:sp>
        <p:nvSpPr>
          <p:cNvPr id="687" name="Rectangle"/>
          <p:cNvSpPr/>
          <p:nvPr/>
        </p:nvSpPr>
        <p:spPr>
          <a:xfrm>
            <a:off x="1704027" y="663259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sp>
        <p:nvSpPr>
          <p:cNvPr id="689" name="Example: spam detection…"/>
          <p:cNvSpPr txBox="1"/>
          <p:nvPr/>
        </p:nvSpPr>
        <p:spPr>
          <a:xfrm>
            <a:off x="4744468" y="5538417"/>
            <a:ext cx="8029732" cy="3327401"/>
          </a:xfrm>
          <a:prstGeom prst="rect">
            <a:avLst/>
          </a:prstGeom>
          <a:solidFill>
            <a:srgbClr val="EBEBEB"/>
          </a:solidFill>
          <a:ln w="25400">
            <a:solidFill>
              <a:srgbClr val="66635F"/>
            </a:solidFill>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spAutoFit/>
          </a:bodyPr>
          <a:lstStyle/>
          <a:p>
            <a:pPr lvl="2" indent="685800" algn="l">
              <a:spcBef>
                <a:spcPts val="1200"/>
              </a:spcBef>
              <a:buClr>
                <a:srgbClr val="929292"/>
              </a:buClr>
              <a:buFont typeface="Zapf Dingbats"/>
              <a:defRPr sz="2900">
                <a:solidFill>
                  <a:srgbClr val="000000"/>
                </a:solidFill>
              </a:defRPr>
            </a:pPr>
            <a:r>
              <a:t>Example: spam detection</a:t>
            </a:r>
          </a:p>
          <a:p>
            <a:pPr marL="487680" indent="-243840" algn="l">
              <a:spcBef>
                <a:spcPts val="800"/>
              </a:spcBef>
              <a:buClr>
                <a:srgbClr val="929292"/>
              </a:buClr>
              <a:buSzPct val="100000"/>
              <a:buFont typeface="Zapf Dingbats"/>
              <a:buChar char="-"/>
              <a:defRPr sz="2900">
                <a:solidFill>
                  <a:srgbClr val="000000"/>
                </a:solidFill>
              </a:defRPr>
            </a:pPr>
            <a:r>
              <a:t> A spam detection model may be extremely accurate</a:t>
            </a:r>
          </a:p>
          <a:p>
            <a:pPr marL="487680" indent="-243840" algn="l">
              <a:spcBef>
                <a:spcPts val="800"/>
              </a:spcBef>
              <a:buClr>
                <a:srgbClr val="929292"/>
              </a:buClr>
              <a:buSzPct val="100000"/>
              <a:buFont typeface="Zapf Dingbats"/>
              <a:buChar char="-"/>
              <a:defRPr sz="2900">
                <a:solidFill>
                  <a:srgbClr val="000000"/>
                </a:solidFill>
              </a:defRPr>
            </a:pPr>
            <a:r>
              <a:t>Evaluation shows that it produces too many false alarms</a:t>
            </a:r>
          </a:p>
          <a:p>
            <a:pPr marL="487680" indent="-243840" algn="l">
              <a:spcBef>
                <a:spcPts val="800"/>
              </a:spcBef>
              <a:buClr>
                <a:srgbClr val="929292"/>
              </a:buClr>
              <a:buSzPct val="100000"/>
              <a:buFont typeface="Zapf Dingbats"/>
              <a:buChar char="-"/>
              <a:defRPr sz="2900">
                <a:solidFill>
                  <a:srgbClr val="000000"/>
                </a:solidFill>
              </a:defRPr>
            </a:pPr>
            <a:r>
              <a:t>What is the cost of dealing with false alarms?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94" name="Phase 6: Deployment"/>
          <p:cNvSpPr txBox="1">
            <a:spLocks noGrp="1"/>
          </p:cNvSpPr>
          <p:nvPr>
            <p:ph type="title"/>
          </p:nvPr>
        </p:nvSpPr>
        <p:spPr>
          <a:prstGeom prst="rect">
            <a:avLst/>
          </a:prstGeom>
        </p:spPr>
        <p:txBody>
          <a:bodyPr/>
          <a:lstStyle/>
          <a:p>
            <a:r>
              <a:t>Phase 6: Deployment</a:t>
            </a:r>
          </a:p>
        </p:txBody>
      </p:sp>
      <p:sp>
        <p:nvSpPr>
          <p:cNvPr id="695" name="Determine how the results need to be utilized…"/>
          <p:cNvSpPr txBox="1">
            <a:spLocks noGrp="1"/>
          </p:cNvSpPr>
          <p:nvPr>
            <p:ph type="body" sz="half" idx="1"/>
          </p:nvPr>
        </p:nvSpPr>
        <p:spPr>
          <a:xfrm>
            <a:off x="4642967" y="2438400"/>
            <a:ext cx="7853833" cy="6096000"/>
          </a:xfrm>
          <a:prstGeom prst="rect">
            <a:avLst/>
          </a:prstGeom>
        </p:spPr>
        <p:txBody>
          <a:bodyPr/>
          <a:lstStyle/>
          <a:p>
            <a:pPr marL="352043" indent="-176021" defTabSz="449833">
              <a:spcBef>
                <a:spcPts val="1800"/>
              </a:spcBef>
              <a:buSzPct val="100000"/>
              <a:buChar char="‣"/>
              <a:defRPr sz="2309">
                <a:solidFill>
                  <a:srgbClr val="000000"/>
                </a:solidFill>
              </a:defRPr>
            </a:pPr>
            <a:r>
              <a:t>Determine how the results need to be utilized </a:t>
            </a:r>
          </a:p>
          <a:p>
            <a:pPr marL="537844" lvl="1" indent="-176021" defTabSz="449833">
              <a:spcBef>
                <a:spcPts val="1800"/>
              </a:spcBef>
              <a:buSzPct val="100000"/>
              <a:buChar char="‣"/>
              <a:defRPr sz="2309">
                <a:solidFill>
                  <a:srgbClr val="000000"/>
                </a:solidFill>
              </a:defRPr>
            </a:pPr>
            <a:r>
              <a:t>Who needs to use them?</a:t>
            </a:r>
          </a:p>
          <a:p>
            <a:pPr marL="537844" lvl="1" indent="-176021" defTabSz="449833">
              <a:spcBef>
                <a:spcPts val="1800"/>
              </a:spcBef>
              <a:buSzPct val="100000"/>
              <a:buChar char="‣"/>
              <a:defRPr sz="2309">
                <a:solidFill>
                  <a:srgbClr val="000000"/>
                </a:solidFill>
              </a:defRPr>
            </a:pPr>
            <a:r>
              <a:t>How often do they need to be used?</a:t>
            </a:r>
          </a:p>
          <a:p>
            <a:pPr marL="352043" indent="-176021" defTabSz="449833">
              <a:spcBef>
                <a:spcPts val="1800"/>
              </a:spcBef>
              <a:buSzPct val="100000"/>
              <a:buChar char="‣"/>
              <a:defRPr sz="2309">
                <a:solidFill>
                  <a:srgbClr val="000000"/>
                </a:solidFill>
              </a:defRPr>
            </a:pPr>
            <a:r>
              <a:t>The knowledge gained will need to be organized and presented in a way that the customer can use it. Depending on the requirements, the deployment phase can be as simple as generating a report or as complex as implementing a repeatable data mining process across the enterprise</a:t>
            </a:r>
          </a:p>
          <a:p>
            <a:pPr marL="537844" lvl="1" indent="-176021" defTabSz="449833">
              <a:spcBef>
                <a:spcPts val="1800"/>
              </a:spcBef>
              <a:buSzPct val="100000"/>
              <a:buChar char="‣"/>
              <a:defRPr sz="2309">
                <a:solidFill>
                  <a:srgbClr val="000000"/>
                </a:solidFill>
              </a:defRPr>
            </a:pPr>
            <a:r>
              <a:t>Example:</a:t>
            </a:r>
          </a:p>
          <a:p>
            <a:pPr marL="899667" lvl="2" indent="-176021" defTabSz="449833">
              <a:spcBef>
                <a:spcPts val="1800"/>
              </a:spcBef>
              <a:buSzPct val="100000"/>
              <a:buChar char="-"/>
              <a:defRPr sz="2309">
                <a:solidFill>
                  <a:srgbClr val="000000"/>
                </a:solidFill>
              </a:defRPr>
            </a:pPr>
            <a:r>
              <a:t>fraud detection model</a:t>
            </a:r>
          </a:p>
          <a:p>
            <a:pPr marL="899667" lvl="2" indent="-176021" defTabSz="449833">
              <a:spcBef>
                <a:spcPts val="1800"/>
              </a:spcBef>
              <a:buSzPct val="100000"/>
              <a:buChar char="-"/>
              <a:defRPr sz="2309">
                <a:solidFill>
                  <a:srgbClr val="000000"/>
                </a:solidFill>
              </a:defRPr>
            </a:pPr>
            <a:r>
              <a:t>hospital admission</a:t>
            </a:r>
          </a:p>
        </p:txBody>
      </p:sp>
      <p:sp>
        <p:nvSpPr>
          <p:cNvPr id="696" name="Rectangle"/>
          <p:cNvSpPr/>
          <p:nvPr/>
        </p:nvSpPr>
        <p:spPr>
          <a:xfrm>
            <a:off x="294391" y="532347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pic>
        <p:nvPicPr>
          <p:cNvPr id="144" name="datamining.png" descr="datamining.png"/>
          <p:cNvPicPr>
            <a:picLocks noChangeAspect="1"/>
          </p:cNvPicPr>
          <p:nvPr/>
        </p:nvPicPr>
        <p:blipFill>
          <a:blip r:embed="rId2">
            <a:extLst/>
          </a:blip>
          <a:stretch>
            <a:fillRect/>
          </a:stretch>
        </p:blipFill>
        <p:spPr>
          <a:xfrm>
            <a:off x="2885122" y="2178050"/>
            <a:ext cx="7626053" cy="7640453"/>
          </a:xfrm>
          <a:prstGeom prst="rect">
            <a:avLst/>
          </a:prstGeom>
          <a:ln w="12700">
            <a:miter lim="400000"/>
          </a:ln>
        </p:spPr>
      </p:pic>
      <p:grpSp>
        <p:nvGrpSpPr>
          <p:cNvPr id="162" name="Group"/>
          <p:cNvGrpSpPr/>
          <p:nvPr/>
        </p:nvGrpSpPr>
        <p:grpSpPr>
          <a:xfrm>
            <a:off x="4560087" y="169823"/>
            <a:ext cx="4521590" cy="3528005"/>
            <a:chOff x="0" y="0"/>
            <a:chExt cx="4521588" cy="3528004"/>
          </a:xfrm>
        </p:grpSpPr>
        <p:sp>
          <p:nvSpPr>
            <p:cNvPr id="145" name="Group"/>
            <p:cNvSpPr/>
            <p:nvPr/>
          </p:nvSpPr>
          <p:spPr>
            <a:xfrm>
              <a:off x="143053" y="711229"/>
              <a:ext cx="1680096" cy="429012"/>
            </a:xfrm>
            <a:prstGeom prst="roundRect">
              <a:avLst>
                <a:gd name="adj" fmla="val 34884"/>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nvGrpSpPr>
            <p:cNvPr id="150" name="Group"/>
            <p:cNvGrpSpPr/>
            <p:nvPr/>
          </p:nvGrpSpPr>
          <p:grpSpPr>
            <a:xfrm>
              <a:off x="2524917" y="528899"/>
              <a:ext cx="1883353" cy="2909864"/>
              <a:chOff x="0" y="0"/>
              <a:chExt cx="1883352" cy="2909863"/>
            </a:xfrm>
          </p:grpSpPr>
          <p:grpSp>
            <p:nvGrpSpPr>
              <p:cNvPr id="148" name="Group"/>
              <p:cNvGrpSpPr/>
              <p:nvPr/>
            </p:nvGrpSpPr>
            <p:grpSpPr>
              <a:xfrm>
                <a:off x="217092" y="0"/>
                <a:ext cx="1666261" cy="1940074"/>
                <a:chOff x="-1099507" y="587078"/>
                <a:chExt cx="1666259" cy="1940073"/>
              </a:xfrm>
            </p:grpSpPr>
            <p:sp>
              <p:nvSpPr>
                <p:cNvPr id="146" name="Rounded Rectangle"/>
                <p:cNvSpPr/>
                <p:nvPr/>
              </p:nvSpPr>
              <p:spPr>
                <a:xfrm>
                  <a:off x="-533460" y="1989976"/>
                  <a:ext cx="1100213" cy="537177"/>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147" name="Rounded Rectangle"/>
                <p:cNvSpPr/>
                <p:nvPr/>
              </p:nvSpPr>
              <p:spPr>
                <a:xfrm>
                  <a:off x="-1099508" y="587078"/>
                  <a:ext cx="1465101" cy="1186461"/>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149" name="Rounded Rectangle"/>
              <p:cNvSpPr/>
              <p:nvPr/>
            </p:nvSpPr>
            <p:spPr>
              <a:xfrm>
                <a:off x="0" y="2191477"/>
                <a:ext cx="963255" cy="718387"/>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pic>
          <p:nvPicPr>
            <p:cNvPr id="151" name="Group" descr="Group"/>
            <p:cNvPicPr>
              <a:picLocks noChangeAspect="1"/>
            </p:cNvPicPr>
            <p:nvPr/>
          </p:nvPicPr>
          <p:blipFill>
            <a:blip r:embed="rId3">
              <a:extLst/>
            </a:blip>
            <a:stretch>
              <a:fillRect/>
            </a:stretch>
          </p:blipFill>
          <p:spPr>
            <a:xfrm>
              <a:off x="2578257" y="2812096"/>
              <a:ext cx="876564" cy="548270"/>
            </a:xfrm>
            <a:prstGeom prst="rect">
              <a:avLst/>
            </a:prstGeom>
            <a:ln w="12700" cap="flat">
              <a:noFill/>
              <a:miter lim="400000"/>
            </a:ln>
            <a:effectLst/>
          </p:spPr>
        </p:pic>
        <p:pic>
          <p:nvPicPr>
            <p:cNvPr id="152" name="Group" descr="Group"/>
            <p:cNvPicPr>
              <a:picLocks noChangeAspect="1"/>
            </p:cNvPicPr>
            <p:nvPr/>
          </p:nvPicPr>
          <p:blipFill>
            <a:blip r:embed="rId4">
              <a:extLst/>
            </a:blip>
            <a:stretch>
              <a:fillRect/>
            </a:stretch>
          </p:blipFill>
          <p:spPr>
            <a:xfrm>
              <a:off x="2812972" y="671970"/>
              <a:ext cx="1334233" cy="977759"/>
            </a:xfrm>
            <a:prstGeom prst="rect">
              <a:avLst/>
            </a:prstGeom>
            <a:ln w="12700" cap="flat">
              <a:noFill/>
              <a:miter lim="400000"/>
            </a:ln>
            <a:effectLst/>
          </p:spPr>
        </p:pic>
        <p:grpSp>
          <p:nvGrpSpPr>
            <p:cNvPr id="156" name="Group"/>
            <p:cNvGrpSpPr/>
            <p:nvPr/>
          </p:nvGrpSpPr>
          <p:grpSpPr>
            <a:xfrm>
              <a:off x="0" y="0"/>
              <a:ext cx="2508471" cy="3528005"/>
              <a:chOff x="0" y="0"/>
              <a:chExt cx="2508470" cy="3528004"/>
            </a:xfrm>
          </p:grpSpPr>
          <p:sp>
            <p:nvSpPr>
              <p:cNvPr id="153" name="Data Mining Task"/>
              <p:cNvSpPr txBox="1"/>
              <p:nvPr/>
            </p:nvSpPr>
            <p:spPr>
              <a:xfrm>
                <a:off x="58633" y="-1"/>
                <a:ext cx="2027032" cy="44538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b="1"/>
                </a:lvl1pPr>
              </a:lstStyle>
              <a:p>
                <a:r>
                  <a:t>Data Mining Task</a:t>
                </a:r>
              </a:p>
            </p:txBody>
          </p:sp>
          <p:sp>
            <p:nvSpPr>
              <p:cNvPr id="154" name="Rectangle"/>
              <p:cNvSpPr/>
              <p:nvPr/>
            </p:nvSpPr>
            <p:spPr>
              <a:xfrm>
                <a:off x="0" y="473972"/>
                <a:ext cx="2089006" cy="3018661"/>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155" name="Classification…"/>
              <p:cNvSpPr txBox="1"/>
              <p:nvPr/>
            </p:nvSpPr>
            <p:spPr>
              <a:xfrm>
                <a:off x="208109" y="601843"/>
                <a:ext cx="2300362" cy="29261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pPr algn="l">
                  <a:spcBef>
                    <a:spcPts val="1000"/>
                  </a:spcBef>
                  <a:defRPr sz="1900"/>
                </a:pPr>
                <a:r>
                  <a:t>Classification</a:t>
                </a:r>
              </a:p>
              <a:p>
                <a:pPr algn="l">
                  <a:spcBef>
                    <a:spcPts val="1000"/>
                  </a:spcBef>
                  <a:defRPr sz="1900"/>
                </a:pPr>
                <a:r>
                  <a:t>Regression</a:t>
                </a:r>
              </a:p>
              <a:p>
                <a:pPr algn="l">
                  <a:spcBef>
                    <a:spcPts val="1000"/>
                  </a:spcBef>
                  <a:defRPr sz="1900"/>
                </a:pPr>
                <a:r>
                  <a:t>Clustering</a:t>
                </a:r>
              </a:p>
              <a:p>
                <a:pPr algn="l">
                  <a:spcBef>
                    <a:spcPts val="1000"/>
                  </a:spcBef>
                  <a:defRPr sz="1900"/>
                </a:pPr>
                <a:r>
                  <a:t>Profiling</a:t>
                </a:r>
              </a:p>
              <a:p>
                <a:pPr algn="l">
                  <a:spcBef>
                    <a:spcPts val="1000"/>
                  </a:spcBef>
                  <a:defRPr sz="1900"/>
                </a:pPr>
                <a:r>
                  <a:t>Link Prediction</a:t>
                </a:r>
              </a:p>
              <a:p>
                <a:pPr algn="l">
                  <a:spcBef>
                    <a:spcPts val="1000"/>
                  </a:spcBef>
                  <a:defRPr sz="1900"/>
                </a:pPr>
                <a:r>
                  <a:t>…</a:t>
                </a:r>
              </a:p>
            </p:txBody>
          </p:sp>
        </p:grpSp>
        <p:sp>
          <p:nvSpPr>
            <p:cNvPr id="157" name="Database"/>
            <p:cNvSpPr txBox="1"/>
            <p:nvPr/>
          </p:nvSpPr>
          <p:spPr>
            <a:xfrm>
              <a:off x="2826332" y="13617"/>
              <a:ext cx="1301507" cy="3643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000" b="1"/>
              </a:lvl1pPr>
            </a:lstStyle>
            <a:p>
              <a:r>
                <a:t>Database</a:t>
              </a:r>
            </a:p>
          </p:txBody>
        </p:sp>
        <p:sp>
          <p:nvSpPr>
            <p:cNvPr id="158" name="Rectangle"/>
            <p:cNvSpPr/>
            <p:nvPr/>
          </p:nvSpPr>
          <p:spPr>
            <a:xfrm>
              <a:off x="2432583" y="473972"/>
              <a:ext cx="2089006" cy="3019719"/>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pic>
          <p:nvPicPr>
            <p:cNvPr id="159" name="dt1.jpg" descr="dt1.jpg"/>
            <p:cNvPicPr>
              <a:picLocks noChangeAspect="1"/>
            </p:cNvPicPr>
            <p:nvPr/>
          </p:nvPicPr>
          <p:blipFill>
            <a:blip r:embed="rId5">
              <a:extLst/>
            </a:blip>
            <a:srcRect/>
            <a:stretch>
              <a:fillRect/>
            </a:stretch>
          </p:blipFill>
          <p:spPr>
            <a:xfrm>
              <a:off x="3334638" y="1988425"/>
              <a:ext cx="1071463" cy="391719"/>
            </a:xfrm>
            <a:prstGeom prst="rect">
              <a:avLst/>
            </a:prstGeom>
            <a:ln w="12700" cap="flat">
              <a:noFill/>
              <a:miter lim="400000"/>
            </a:ln>
            <a:effectLst/>
          </p:spPr>
        </p:pic>
        <p:pic>
          <p:nvPicPr>
            <p:cNvPr id="160" name="dt3.png" descr="dt3.png"/>
            <p:cNvPicPr>
              <a:picLocks noChangeAspect="1"/>
            </p:cNvPicPr>
            <p:nvPr/>
          </p:nvPicPr>
          <p:blipFill>
            <a:blip r:embed="rId6">
              <a:extLst/>
            </a:blip>
            <a:stretch>
              <a:fillRect/>
            </a:stretch>
          </p:blipFill>
          <p:spPr>
            <a:xfrm>
              <a:off x="3551259" y="2582514"/>
              <a:ext cx="876563" cy="849651"/>
            </a:xfrm>
            <a:prstGeom prst="rect">
              <a:avLst/>
            </a:prstGeom>
            <a:ln w="12700" cap="flat">
              <a:noFill/>
              <a:miter lim="400000"/>
            </a:ln>
            <a:effectLst/>
          </p:spPr>
        </p:pic>
        <p:pic>
          <p:nvPicPr>
            <p:cNvPr id="161" name="dt4.jpg" descr="dt4.jpg"/>
            <p:cNvPicPr>
              <a:picLocks noChangeAspect="1"/>
            </p:cNvPicPr>
            <p:nvPr/>
          </p:nvPicPr>
          <p:blipFill>
            <a:blip r:embed="rId7">
              <a:extLst/>
            </a:blip>
            <a:stretch>
              <a:fillRect/>
            </a:stretch>
          </p:blipFill>
          <p:spPr>
            <a:xfrm>
              <a:off x="2490079" y="2112980"/>
              <a:ext cx="727246" cy="530918"/>
            </a:xfrm>
            <a:prstGeom prst="rect">
              <a:avLst/>
            </a:prstGeom>
            <a:ln w="12700" cap="flat">
              <a:noFill/>
              <a:miter lim="400000"/>
            </a:ln>
            <a:effectLst/>
          </p:spPr>
        </p:pic>
      </p:grpSp>
      <p:sp>
        <p:nvSpPr>
          <p:cNvPr id="163" name="Rectangle"/>
          <p:cNvSpPr/>
          <p:nvPr/>
        </p:nvSpPr>
        <p:spPr>
          <a:xfrm>
            <a:off x="939470" y="4681543"/>
            <a:ext cx="3967134" cy="678013"/>
          </a:xfrm>
          <a:prstGeom prst="rect">
            <a:avLst/>
          </a:prstGeom>
          <a:ln w="508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166" name="Group"/>
          <p:cNvGrpSpPr/>
          <p:nvPr/>
        </p:nvGrpSpPr>
        <p:grpSpPr>
          <a:xfrm>
            <a:off x="1376894" y="4762754"/>
            <a:ext cx="6599933" cy="5322618"/>
            <a:chOff x="0" y="0"/>
            <a:chExt cx="6599931" cy="5322616"/>
          </a:xfrm>
        </p:grpSpPr>
        <p:sp>
          <p:nvSpPr>
            <p:cNvPr id="164" name="Oval"/>
            <p:cNvSpPr/>
            <p:nvPr/>
          </p:nvSpPr>
          <p:spPr>
            <a:xfrm rot="2461205">
              <a:off x="1216671" y="304273"/>
              <a:ext cx="2690666" cy="4714071"/>
            </a:xfrm>
            <a:prstGeom prst="ellipse">
              <a:avLst/>
            </a:prstGeom>
            <a:solidFill>
              <a:schemeClr val="accent4">
                <a:hueOff val="254533"/>
                <a:satOff val="20019"/>
                <a:lumOff val="9426"/>
                <a:alpha val="64466"/>
              </a:schemeClr>
            </a:solidFill>
            <a:ln w="63500" cap="flat">
              <a:solidFill>
                <a:schemeClr val="accent4">
                  <a:alpha val="64466"/>
                </a:schemeClr>
              </a:solidFill>
              <a:prstDash val="solid"/>
              <a:miter lim="400000"/>
            </a:ln>
            <a:effectLst/>
          </p:spPr>
          <p:txBody>
            <a:bodyPr wrap="square" lIns="50800" tIns="50800" rIns="50800" bIns="50800" numCol="1" anchor="ctr">
              <a:noAutofit/>
            </a:bodyPr>
            <a:lstStyle/>
            <a:p>
              <a:pPr>
                <a:defRPr sz="3200"/>
              </a:pPr>
              <a:endParaRPr/>
            </a:p>
          </p:txBody>
        </p:sp>
        <p:sp>
          <p:nvSpPr>
            <p:cNvPr id="165" name="Can be done on Rattle"/>
            <p:cNvSpPr txBox="1"/>
            <p:nvPr/>
          </p:nvSpPr>
          <p:spPr>
            <a:xfrm>
              <a:off x="3404144" y="4247610"/>
              <a:ext cx="3195788"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solidFill>
                    <a:schemeClr val="accent1">
                      <a:hueOff val="369196"/>
                      <a:satOff val="13972"/>
                      <a:lumOff val="-24493"/>
                    </a:schemeClr>
                  </a:solidFill>
                </a:defRPr>
              </a:lvl1pPr>
            </a:lstStyle>
            <a:p>
              <a:r>
                <a:t>Can be done on Rattle</a:t>
              </a:r>
            </a:p>
          </p:txBody>
        </p:sp>
      </p:grpSp>
      <p:grpSp>
        <p:nvGrpSpPr>
          <p:cNvPr id="169" name="Group"/>
          <p:cNvGrpSpPr/>
          <p:nvPr/>
        </p:nvGrpSpPr>
        <p:grpSpPr>
          <a:xfrm>
            <a:off x="3598088" y="5265884"/>
            <a:ext cx="3388482" cy="1363965"/>
            <a:chOff x="-9922" y="-599627"/>
            <a:chExt cx="3388481" cy="1363964"/>
          </a:xfrm>
        </p:grpSpPr>
        <p:sp>
          <p:nvSpPr>
            <p:cNvPr id="167" name="Group"/>
            <p:cNvSpPr/>
            <p:nvPr/>
          </p:nvSpPr>
          <p:spPr>
            <a:xfrm rot="41912373">
              <a:off x="2130503" y="-414439"/>
              <a:ext cx="1152614" cy="740162"/>
            </a:xfrm>
            <a:prstGeom prst="rightArrow">
              <a:avLst>
                <a:gd name="adj1" fmla="val 39594"/>
                <a:gd name="adj2" fmla="val 70705"/>
              </a:avLst>
            </a:prstGeom>
            <a:gradFill flip="none" rotWithShape="1">
              <a:gsLst>
                <a:gs pos="0">
                  <a:srgbClr val="89847F">
                    <a:alpha val="5000"/>
                  </a:srgbClr>
                </a:gs>
                <a:gs pos="100000">
                  <a:srgbClr val="66635F"/>
                </a:gs>
              </a:gsLst>
              <a:lin ang="12911918" scaled="0"/>
            </a:gradFill>
            <a:ln w="12700" cap="flat">
              <a:noFill/>
              <a:miter lim="400000"/>
            </a:ln>
            <a:effectLst/>
          </p:spPr>
          <p:txBody>
            <a:bodyPr wrap="square" lIns="50800" tIns="50800" rIns="50800" bIns="50800" numCol="1" anchor="ctr">
              <a:noAutofit/>
            </a:bodyPr>
            <a:lstStyle/>
            <a:p>
              <a:pPr>
                <a:defRPr sz="3200"/>
              </a:pPr>
              <a:endParaRPr/>
            </a:p>
          </p:txBody>
        </p:sp>
        <p:sp>
          <p:nvSpPr>
            <p:cNvPr id="168" name="Rectangle"/>
            <p:cNvSpPr/>
            <p:nvPr/>
          </p:nvSpPr>
          <p:spPr>
            <a:xfrm>
              <a:off x="-9923" y="-208368"/>
              <a:ext cx="1981586" cy="972705"/>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170" name="Screenshot 2018-01-27 23.07.56.png" descr="Screenshot 2018-01-27 23.07.56.png"/>
          <p:cNvPicPr>
            <a:picLocks noChangeAspect="1"/>
          </p:cNvPicPr>
          <p:nvPr/>
        </p:nvPicPr>
        <p:blipFill>
          <a:blip r:embed="rId8">
            <a:extLst/>
          </a:blip>
          <a:srcRect b="61123"/>
          <a:stretch>
            <a:fillRect/>
          </a:stretch>
        </p:blipFill>
        <p:spPr>
          <a:xfrm>
            <a:off x="7296429" y="4208305"/>
            <a:ext cx="5124836" cy="904913"/>
          </a:xfrm>
          <a:prstGeom prst="rect">
            <a:avLst/>
          </a:prstGeom>
          <a:ln w="25400">
            <a:miter lim="400000"/>
          </a:ln>
        </p:spPr>
      </p:pic>
      <p:pic>
        <p:nvPicPr>
          <p:cNvPr id="171" name="Screenshot 2018-01-27 23.07.56.png" descr="Screenshot 2018-01-27 23.07.56.png"/>
          <p:cNvPicPr>
            <a:picLocks noChangeAspect="1"/>
          </p:cNvPicPr>
          <p:nvPr/>
        </p:nvPicPr>
        <p:blipFill>
          <a:blip r:embed="rId8">
            <a:extLst/>
          </a:blip>
          <a:srcRect t="42275"/>
          <a:stretch>
            <a:fillRect/>
          </a:stretch>
        </p:blipFill>
        <p:spPr>
          <a:xfrm>
            <a:off x="7296429" y="5101026"/>
            <a:ext cx="5124836" cy="1343625"/>
          </a:xfrm>
          <a:prstGeom prst="rect">
            <a:avLst/>
          </a:prstGeom>
          <a:ln w="25400">
            <a:miter lim="400000"/>
          </a:ln>
        </p:spPr>
      </p:pic>
      <p:sp>
        <p:nvSpPr>
          <p:cNvPr id="172" name="Data exploration &amp; Visualization"/>
          <p:cNvSpPr txBox="1"/>
          <p:nvPr/>
        </p:nvSpPr>
        <p:spPr>
          <a:xfrm>
            <a:off x="7413790" y="5133019"/>
            <a:ext cx="4169421" cy="469901"/>
          </a:xfrm>
          <a:prstGeom prst="rect">
            <a:avLst/>
          </a:prstGeom>
          <a:gradFill>
            <a:gsLst>
              <a:gs pos="0">
                <a:schemeClr val="accent5"/>
              </a:gs>
              <a:gs pos="100000">
                <a:srgbClr val="FFFFFF"/>
              </a:gs>
            </a:gsLst>
            <a:lin ang="5400000"/>
          </a:gra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vl1pPr>
          </a:lstStyle>
          <a:p>
            <a:r>
              <a:rPr dirty="0"/>
              <a:t>Data exploration &amp; Visualization</a:t>
            </a:r>
          </a:p>
        </p:txBody>
      </p:sp>
    </p:spTree>
    <p:extLst>
      <p:ext uri="{BB962C8B-B14F-4D97-AF65-F5344CB8AC3E}">
        <p14:creationId xmlns:p14="http://schemas.microsoft.com/office/powerpoint/2010/main" val="212085263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499" fill="hold"/>
                                        <p:tgtEl>
                                          <p:spTgt spid="144"/>
                                        </p:tgtEl>
                                      </p:cBhvr>
                                      <p:by x="77946" y="77946"/>
                                    </p:animScale>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85572 0.074958" pathEditMode="relative">
                                      <p:cBhvr>
                                        <p:cTn id="9" dur="499" fill="hold"/>
                                        <p:tgtEl>
                                          <p:spTgt spid="144"/>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6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7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path" presetSubtype="0" accel="50000" decel="50000" fill="hold" nodeType="clickEffect">
                                  <p:stCondLst>
                                    <p:cond delay="0"/>
                                  </p:stCondLst>
                                  <p:childTnLst>
                                    <p:animMotion origin="layout" path="M 0.000000 0.000000 L 0.000162 0.079464" pathEditMode="relative">
                                      <p:cBhvr>
                                        <p:cTn id="35" dur="600" fill="hold"/>
                                        <p:tgtEl>
                                          <p:spTgt spid="171"/>
                                        </p:tgtEl>
                                        <p:attrNameLst>
                                          <p:attrName>ppt_x</p:attrName>
                                          <p:attrName>ppt_y</p:attrName>
                                        </p:attrNameLst>
                                      </p:cBhvr>
                                    </p:animMotion>
                                  </p:childTnLst>
                                </p:cTn>
                              </p:par>
                            </p:childTnLst>
                          </p:cTn>
                        </p:par>
                        <p:par>
                          <p:cTn id="36" fill="hold">
                            <p:stCondLst>
                              <p:cond delay="600"/>
                            </p:stCondLst>
                            <p:childTnLst>
                              <p:par>
                                <p:cTn id="37" presetID="1" presetClass="entr" presetSubtype="0" fill="hold" grpId="0" nodeType="afterEffect">
                                  <p:stCondLst>
                                    <p:cond delay="0"/>
                                  </p:stCondLst>
                                  <p:iterate>
                                    <p:tmAbs val="0"/>
                                  </p:iterate>
                                  <p:childTnLst>
                                    <p:set>
                                      <p:cBhvr>
                                        <p:cTn id="38"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advAuto="0"/>
      <p:bldP spid="162" grpId="0" animBg="1" advAuto="0"/>
      <p:bldP spid="163" grpId="0" animBg="1" advAuto="0"/>
      <p:bldP spid="166" grpId="0" animBg="1" advAuto="0"/>
      <p:bldP spid="169" grpId="0" animBg="1" advAuto="0"/>
      <p:bldP spid="170" grpId="0" animBg="1" advAuto="0"/>
      <p:bldP spid="171" grpId="0" animBg="1" advAuto="0"/>
      <p:bldP spid="17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mo Datasets"/>
          <p:cNvSpPr txBox="1">
            <a:spLocks noGrp="1"/>
          </p:cNvSpPr>
          <p:nvPr>
            <p:ph type="title"/>
          </p:nvPr>
        </p:nvSpPr>
        <p:spPr>
          <a:prstGeom prst="rect">
            <a:avLst/>
          </a:prstGeom>
        </p:spPr>
        <p:txBody>
          <a:bodyPr/>
          <a:lstStyle/>
          <a:p>
            <a:r>
              <a:t>Demo Datasets</a:t>
            </a:r>
          </a:p>
        </p:txBody>
      </p:sp>
      <p:sp>
        <p:nvSpPr>
          <p:cNvPr id="175" name="Dataset 1: 150 iris flowers of types Iris Setosa, Iris Versicolor, Iris Virginia.…"/>
          <p:cNvSpPr txBox="1">
            <a:spLocks noGrp="1"/>
          </p:cNvSpPr>
          <p:nvPr>
            <p:ph type="body" sz="half" idx="1"/>
          </p:nvPr>
        </p:nvSpPr>
        <p:spPr>
          <a:xfrm>
            <a:off x="508000" y="2197100"/>
            <a:ext cx="11988800" cy="2134452"/>
          </a:xfrm>
          <a:prstGeom prst="rect">
            <a:avLst/>
          </a:prstGeom>
        </p:spPr>
        <p:txBody>
          <a:bodyPr/>
          <a:lstStyle/>
          <a:p>
            <a:pPr marL="352425" indent="-352425" defTabSz="438150">
              <a:spcBef>
                <a:spcPts val="1800"/>
              </a:spcBef>
              <a:defRPr sz="2700"/>
            </a:pPr>
            <a:r>
              <a:t>Dataset 1: 150 iris flowers of types Iris Setosa, Iris Versicolor, Iris Virginia. </a:t>
            </a:r>
          </a:p>
          <a:p>
            <a:pPr marL="704850" lvl="1" indent="-352425" defTabSz="438150">
              <a:spcBef>
                <a:spcPts val="900"/>
              </a:spcBef>
              <a:defRPr sz="2700"/>
            </a:pPr>
            <a:r>
              <a:t>Attributes: Sepal length,Sepal Widths,Petal lengths, Petal widths (all continuous)</a:t>
            </a:r>
          </a:p>
          <a:p>
            <a:pPr marL="704850" lvl="1" indent="-352425" defTabSz="438150">
              <a:spcBef>
                <a:spcPts val="900"/>
              </a:spcBef>
              <a:defRPr sz="2700"/>
            </a:pPr>
            <a:r>
              <a:t>Target: name of the flower type </a:t>
            </a:r>
          </a:p>
        </p:txBody>
      </p:sp>
      <p:pic>
        <p:nvPicPr>
          <p:cNvPr id="176" name="iris.png" descr="iris.png"/>
          <p:cNvPicPr>
            <a:picLocks noChangeAspect="1"/>
          </p:cNvPicPr>
          <p:nvPr/>
        </p:nvPicPr>
        <p:blipFill>
          <a:blip r:embed="rId2">
            <a:extLst/>
          </a:blip>
          <a:stretch>
            <a:fillRect/>
          </a:stretch>
        </p:blipFill>
        <p:spPr>
          <a:xfrm>
            <a:off x="2692400" y="4350601"/>
            <a:ext cx="7620000" cy="2298701"/>
          </a:xfrm>
          <a:prstGeom prst="rect">
            <a:avLst/>
          </a:prstGeom>
          <a:ln w="12700">
            <a:miter lim="400000"/>
          </a:ln>
        </p:spPr>
      </p:pic>
      <p:sp>
        <p:nvSpPr>
          <p:cNvPr id="177"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a:p>
        </p:txBody>
      </p:sp>
      <p:sp>
        <p:nvSpPr>
          <p:cNvPr id="178" name="Dataset 2: weather…"/>
          <p:cNvSpPr txBox="1"/>
          <p:nvPr/>
        </p:nvSpPr>
        <p:spPr>
          <a:xfrm>
            <a:off x="508000" y="6886575"/>
            <a:ext cx="11988800" cy="213445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390016" indent="-390016" algn="l" defTabSz="484886">
              <a:spcBef>
                <a:spcPts val="1900"/>
              </a:spcBef>
              <a:buClr>
                <a:srgbClr val="929292"/>
              </a:buClr>
              <a:buSzPct val="60000"/>
              <a:buFont typeface="Zapf Dingbats"/>
              <a:buChar char="❖"/>
              <a:defRPr sz="2988"/>
            </a:pPr>
            <a:r>
              <a:t>Dataset 2: weather</a:t>
            </a:r>
          </a:p>
          <a:p>
            <a:pPr marL="780033" lvl="1" indent="-390016" algn="l" defTabSz="484886">
              <a:spcBef>
                <a:spcPts val="1900"/>
              </a:spcBef>
              <a:buClr>
                <a:srgbClr val="929292"/>
              </a:buClr>
              <a:buSzPct val="60000"/>
              <a:buFont typeface="Zapf Dingbats"/>
              <a:buChar char="❖"/>
              <a:defRPr sz="2988"/>
            </a:pPr>
            <a:r>
              <a:t>Attributes: temperature, rainfall, wind, etc</a:t>
            </a:r>
          </a:p>
          <a:p>
            <a:pPr marL="780033" lvl="1" indent="-390016" algn="l" defTabSz="484886">
              <a:spcBef>
                <a:spcPts val="1900"/>
              </a:spcBef>
              <a:buClr>
                <a:srgbClr val="929292"/>
              </a:buClr>
              <a:buSzPct val="60000"/>
              <a:buFont typeface="Zapf Dingbats"/>
              <a:buChar char="❖"/>
              <a:defRPr sz="2988"/>
            </a:pPr>
            <a:r>
              <a:t>Target: Rain tomorrow?</a:t>
            </a:r>
          </a:p>
        </p:txBody>
      </p:sp>
    </p:spTree>
    <p:extLst>
      <p:ext uri="{BB962C8B-B14F-4D97-AF65-F5344CB8AC3E}">
        <p14:creationId xmlns:p14="http://schemas.microsoft.com/office/powerpoint/2010/main" val="30962292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minder: median, quantiles, quartiles, interquartile range"/>
          <p:cNvSpPr txBox="1">
            <a:spLocks noGrp="1"/>
          </p:cNvSpPr>
          <p:nvPr>
            <p:ph type="title"/>
          </p:nvPr>
        </p:nvSpPr>
        <p:spPr>
          <a:prstGeom prst="rect">
            <a:avLst/>
          </a:prstGeom>
        </p:spPr>
        <p:txBody>
          <a:bodyPr>
            <a:normAutofit fontScale="90000"/>
          </a:bodyPr>
          <a:lstStyle>
            <a:lvl1pPr defTabSz="356362">
              <a:spcBef>
                <a:spcPts val="900"/>
              </a:spcBef>
              <a:defRPr sz="4270"/>
            </a:lvl1pPr>
          </a:lstStyle>
          <a:p>
            <a:r>
              <a:t>Reminder: median, quantiles, quartiles, interquartile range</a:t>
            </a:r>
          </a:p>
        </p:txBody>
      </p:sp>
      <p:sp>
        <p:nvSpPr>
          <p:cNvPr id="181" name="Median: the value in the middle (for the values given in increasing order)…"/>
          <p:cNvSpPr txBox="1">
            <a:spLocks noGrp="1"/>
          </p:cNvSpPr>
          <p:nvPr>
            <p:ph type="body" idx="1"/>
          </p:nvPr>
        </p:nvSpPr>
        <p:spPr>
          <a:xfrm>
            <a:off x="469900" y="4956934"/>
            <a:ext cx="12239719" cy="4594328"/>
          </a:xfrm>
          <a:prstGeom prst="rect">
            <a:avLst/>
          </a:prstGeom>
        </p:spPr>
        <p:txBody>
          <a:bodyPr/>
          <a:lstStyle/>
          <a:p>
            <a:pPr marL="413512" indent="-413512" defTabSz="514095">
              <a:spcBef>
                <a:spcPts val="2100"/>
              </a:spcBef>
              <a:defRPr sz="3168"/>
            </a:pPr>
            <a:r>
              <a:t>Median: the value in the middle (for the values given in increasing order)</a:t>
            </a:r>
          </a:p>
          <a:p>
            <a:pPr marL="413512" indent="-413512" defTabSz="514095">
              <a:spcBef>
                <a:spcPts val="2100"/>
              </a:spcBef>
              <a:defRPr sz="3168"/>
            </a:pPr>
            <a:r>
              <a:t>q% - quantile (0&lt;=q&lt;=100): The value for which q% of the values are smaller and 100-q% are larger. The median is the 50% quantile</a:t>
            </a:r>
          </a:p>
          <a:p>
            <a:pPr marL="413512" indent="-413512" defTabSz="514095">
              <a:spcBef>
                <a:spcPts val="2100"/>
              </a:spcBef>
              <a:defRPr sz="3168"/>
            </a:pPr>
            <a:r>
              <a:t>Quartiles: 25%-quartile (1</a:t>
            </a:r>
            <a:r>
              <a:rPr baseline="31999"/>
              <a:t>st</a:t>
            </a:r>
            <a:r>
              <a:t>), median (2</a:t>
            </a:r>
            <a:r>
              <a:rPr baseline="31999"/>
              <a:t>nd</a:t>
            </a:r>
            <a:r>
              <a:t>), 75%-quantile (3</a:t>
            </a:r>
            <a:r>
              <a:rPr baseline="31999"/>
              <a:t>rd</a:t>
            </a:r>
            <a:r>
              <a:t>)</a:t>
            </a:r>
          </a:p>
          <a:p>
            <a:pPr marL="413512" indent="-413512" defTabSz="514095">
              <a:spcBef>
                <a:spcPts val="2100"/>
              </a:spcBef>
              <a:defRPr sz="3168"/>
            </a:pPr>
            <a:r>
              <a:t>Interquartile range: 3</a:t>
            </a:r>
            <a:r>
              <a:rPr baseline="31999"/>
              <a:t>rd</a:t>
            </a:r>
            <a:r>
              <a:t> quantile - 1</a:t>
            </a:r>
            <a:r>
              <a:rPr baseline="31999"/>
              <a:t>st</a:t>
            </a:r>
            <a:r>
              <a:t> quantile (the middle half)</a:t>
            </a:r>
          </a:p>
        </p:txBody>
      </p:sp>
      <p:pic>
        <p:nvPicPr>
          <p:cNvPr id="182" name="Screenshot 2016-08-28 21.04.29.png" descr="Screenshot 2016-08-28 21.04.29.png"/>
          <p:cNvPicPr>
            <a:picLocks noChangeAspect="1"/>
          </p:cNvPicPr>
          <p:nvPr/>
        </p:nvPicPr>
        <p:blipFill>
          <a:blip r:embed="rId3">
            <a:extLst/>
          </a:blip>
          <a:stretch>
            <a:fillRect/>
          </a:stretch>
        </p:blipFill>
        <p:spPr>
          <a:xfrm>
            <a:off x="4020785" y="2324100"/>
            <a:ext cx="5587461" cy="2486785"/>
          </a:xfrm>
          <a:prstGeom prst="rect">
            <a:avLst/>
          </a:prstGeom>
          <a:ln w="12700">
            <a:miter lim="400000"/>
          </a:ln>
        </p:spPr>
      </p:pic>
      <p:sp>
        <p:nvSpPr>
          <p:cNvPr id="18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48</a:t>
            </a:fld>
            <a:endParaRPr/>
          </a:p>
        </p:txBody>
      </p:sp>
    </p:spTree>
    <p:extLst>
      <p:ext uri="{BB962C8B-B14F-4D97-AF65-F5344CB8AC3E}">
        <p14:creationId xmlns:p14="http://schemas.microsoft.com/office/powerpoint/2010/main" val="181205350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Exploring Data - summary"/>
          <p:cNvSpPr txBox="1">
            <a:spLocks noGrp="1"/>
          </p:cNvSpPr>
          <p:nvPr>
            <p:ph type="title"/>
          </p:nvPr>
        </p:nvSpPr>
        <p:spPr>
          <a:prstGeom prst="rect">
            <a:avLst/>
          </a:prstGeom>
        </p:spPr>
        <p:txBody>
          <a:bodyPr/>
          <a:lstStyle/>
          <a:p>
            <a:r>
              <a:t>Exploring Data - summary</a:t>
            </a:r>
          </a:p>
        </p:txBody>
      </p:sp>
      <p:pic>
        <p:nvPicPr>
          <p:cNvPr id="188" name="Screenshot 2016-08-27 22.31.30.png" descr="Screenshot 2016-08-27 22.31.30.png"/>
          <p:cNvPicPr>
            <a:picLocks noChangeAspect="1"/>
          </p:cNvPicPr>
          <p:nvPr/>
        </p:nvPicPr>
        <p:blipFill>
          <a:blip r:embed="rId2">
            <a:extLst/>
          </a:blip>
          <a:stretch>
            <a:fillRect/>
          </a:stretch>
        </p:blipFill>
        <p:spPr>
          <a:xfrm>
            <a:off x="0" y="2178050"/>
            <a:ext cx="13004801" cy="2796884"/>
          </a:xfrm>
          <a:prstGeom prst="rect">
            <a:avLst/>
          </a:prstGeom>
          <a:ln w="12700">
            <a:miter lim="400000"/>
          </a:ln>
        </p:spPr>
      </p:pic>
      <p:pic>
        <p:nvPicPr>
          <p:cNvPr id="189" name="Screenshot 2016-08-28 11.00.25.png" descr="Screenshot 2016-08-28 11.00.25.png"/>
          <p:cNvPicPr>
            <a:picLocks noChangeAspect="1"/>
          </p:cNvPicPr>
          <p:nvPr/>
        </p:nvPicPr>
        <p:blipFill>
          <a:blip r:embed="rId3">
            <a:extLst/>
          </a:blip>
          <a:srcRect t="11864"/>
          <a:stretch>
            <a:fillRect/>
          </a:stretch>
        </p:blipFill>
        <p:spPr>
          <a:xfrm>
            <a:off x="351211" y="5317862"/>
            <a:ext cx="12639766" cy="2583846"/>
          </a:xfrm>
          <a:prstGeom prst="rect">
            <a:avLst/>
          </a:prstGeom>
          <a:ln w="12700">
            <a:miter lim="400000"/>
          </a:ln>
        </p:spPr>
      </p:pic>
      <p:grpSp>
        <p:nvGrpSpPr>
          <p:cNvPr id="192" name="Group"/>
          <p:cNvGrpSpPr/>
          <p:nvPr/>
        </p:nvGrpSpPr>
        <p:grpSpPr>
          <a:xfrm>
            <a:off x="48015" y="4433908"/>
            <a:ext cx="1409293" cy="952902"/>
            <a:chOff x="0" y="0"/>
            <a:chExt cx="1409291" cy="952900"/>
          </a:xfrm>
        </p:grpSpPr>
        <p:sp>
          <p:nvSpPr>
            <p:cNvPr id="190" name="Oval"/>
            <p:cNvSpPr/>
            <p:nvPr/>
          </p:nvSpPr>
          <p:spPr>
            <a:xfrm>
              <a:off x="0" y="0"/>
              <a:ext cx="1409292" cy="606383"/>
            </a:xfrm>
            <a:prstGeom prst="ellipse">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191" name="1."/>
            <p:cNvSpPr txBox="1"/>
            <p:nvPr/>
          </p:nvSpPr>
          <p:spPr>
            <a:xfrm>
              <a:off x="23446" y="444900"/>
              <a:ext cx="342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solidFill>
                    <a:schemeClr val="accent5">
                      <a:hueOff val="-411174"/>
                      <a:satOff val="4030"/>
                      <a:lumOff val="-29867"/>
                    </a:schemeClr>
                  </a:solidFill>
                </a:defRPr>
              </a:lvl1pPr>
            </a:lstStyle>
            <a:p>
              <a:r>
                <a:t>1.</a:t>
              </a:r>
            </a:p>
          </p:txBody>
        </p:sp>
      </p:grpSp>
      <p:grpSp>
        <p:nvGrpSpPr>
          <p:cNvPr id="195" name="Group"/>
          <p:cNvGrpSpPr/>
          <p:nvPr/>
        </p:nvGrpSpPr>
        <p:grpSpPr>
          <a:xfrm>
            <a:off x="71461" y="2627414"/>
            <a:ext cx="1146569" cy="1113218"/>
            <a:chOff x="0" y="0"/>
            <a:chExt cx="1146568" cy="1113217"/>
          </a:xfrm>
        </p:grpSpPr>
        <p:sp>
          <p:nvSpPr>
            <p:cNvPr id="193" name="2."/>
            <p:cNvSpPr txBox="1"/>
            <p:nvPr/>
          </p:nvSpPr>
          <p:spPr>
            <a:xfrm>
              <a:off x="0" y="-1"/>
              <a:ext cx="342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b="1">
                  <a:solidFill>
                    <a:schemeClr val="accent5">
                      <a:hueOff val="-411174"/>
                      <a:satOff val="4030"/>
                      <a:lumOff val="-29867"/>
                    </a:schemeClr>
                  </a:solidFill>
                </a:defRPr>
              </a:lvl1pPr>
            </a:lstStyle>
            <a:p>
              <a:r>
                <a:t>2.</a:t>
              </a:r>
            </a:p>
          </p:txBody>
        </p:sp>
        <p:sp>
          <p:nvSpPr>
            <p:cNvPr id="194" name="Oval"/>
            <p:cNvSpPr/>
            <p:nvPr/>
          </p:nvSpPr>
          <p:spPr>
            <a:xfrm>
              <a:off x="215830" y="66113"/>
              <a:ext cx="930739" cy="1047105"/>
            </a:xfrm>
            <a:prstGeom prst="ellipse">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19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49</a:t>
            </a:fld>
            <a:endParaRPr/>
          </a:p>
        </p:txBody>
      </p:sp>
      <p:sp>
        <p:nvSpPr>
          <p:cNvPr id="197" name="q% - quantile (0&lt;=q&lt;=100): The value for which q% of the values are smaller and 100-q% are larger. 1st Quartile = 25% quantile"/>
          <p:cNvSpPr txBox="1"/>
          <p:nvPr/>
        </p:nvSpPr>
        <p:spPr>
          <a:xfrm>
            <a:off x="588034" y="8088582"/>
            <a:ext cx="11282393" cy="736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2400"/>
              </a:spcBef>
              <a:buClr>
                <a:srgbClr val="929292"/>
              </a:buClr>
              <a:buFont typeface="Zapf Dingbats"/>
              <a:defRPr sz="1900"/>
            </a:lvl1pPr>
          </a:lstStyle>
          <a:p>
            <a:r>
              <a:t>q% - quantile (0&lt;=q&lt;=100): The value for which q% of the values are smaller and 100-q% are larger. 1st Quartile = 25% quantile</a:t>
            </a:r>
          </a:p>
        </p:txBody>
      </p:sp>
    </p:spTree>
    <p:extLst>
      <p:ext uri="{BB962C8B-B14F-4D97-AF65-F5344CB8AC3E}">
        <p14:creationId xmlns:p14="http://schemas.microsoft.com/office/powerpoint/2010/main" val="7069247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art I Overview"/>
          <p:cNvSpPr txBox="1">
            <a:spLocks noGrp="1"/>
          </p:cNvSpPr>
          <p:nvPr>
            <p:ph type="title"/>
          </p:nvPr>
        </p:nvSpPr>
        <p:spPr>
          <a:prstGeom prst="rect">
            <a:avLst/>
          </a:prstGeom>
        </p:spPr>
        <p:txBody>
          <a:bodyPr/>
          <a:lstStyle/>
          <a:p>
            <a:r>
              <a:t>Part I Overview</a:t>
            </a:r>
          </a:p>
        </p:txBody>
      </p:sp>
      <p:sp>
        <p:nvSpPr>
          <p:cNvPr id="192" name="What is data mining?…"/>
          <p:cNvSpPr txBox="1">
            <a:spLocks noGrp="1"/>
          </p:cNvSpPr>
          <p:nvPr>
            <p:ph type="body" idx="1"/>
          </p:nvPr>
        </p:nvSpPr>
        <p:spPr>
          <a:prstGeom prst="rect">
            <a:avLst/>
          </a:prstGeom>
        </p:spPr>
        <p:txBody>
          <a:bodyPr/>
          <a:lstStyle/>
          <a:p>
            <a:pPr>
              <a:defRPr>
                <a:solidFill>
                  <a:schemeClr val="accent5">
                    <a:hueOff val="-375889"/>
                    <a:satOff val="-9195"/>
                    <a:lumOff val="-14901"/>
                  </a:schemeClr>
                </a:solidFill>
              </a:defRPr>
            </a:pPr>
            <a:r>
              <a:t>What is data mining?</a:t>
            </a:r>
          </a:p>
          <a:p>
            <a:r>
              <a:t>Types of problems in data mining</a:t>
            </a:r>
          </a:p>
        </p:txBody>
      </p:sp>
      <p:sp>
        <p:nvSpPr>
          <p:cNvPr id="19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xploring Data - describe"/>
          <p:cNvSpPr txBox="1">
            <a:spLocks noGrp="1"/>
          </p:cNvSpPr>
          <p:nvPr>
            <p:ph type="title"/>
          </p:nvPr>
        </p:nvSpPr>
        <p:spPr>
          <a:prstGeom prst="rect">
            <a:avLst/>
          </a:prstGeom>
        </p:spPr>
        <p:txBody>
          <a:bodyPr/>
          <a:lstStyle/>
          <a:p>
            <a:r>
              <a:t>Exploring Data - describe</a:t>
            </a:r>
          </a:p>
        </p:txBody>
      </p:sp>
      <p:pic>
        <p:nvPicPr>
          <p:cNvPr id="200"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01" name="Oval"/>
          <p:cNvSpPr/>
          <p:nvPr/>
        </p:nvSpPr>
        <p:spPr>
          <a:xfrm>
            <a:off x="1356110" y="4412669"/>
            <a:ext cx="1344661" cy="606383"/>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02" name="Screenshot 2016-08-28 11.40.40.png" descr="Screenshot 2016-08-28 11.40.40.png"/>
          <p:cNvPicPr>
            <a:picLocks noChangeAspect="1"/>
          </p:cNvPicPr>
          <p:nvPr/>
        </p:nvPicPr>
        <p:blipFill>
          <a:blip r:embed="rId4">
            <a:extLst/>
          </a:blip>
          <a:srcRect t="7904" b="7904"/>
          <a:stretch>
            <a:fillRect/>
          </a:stretch>
        </p:blipFill>
        <p:spPr>
          <a:xfrm>
            <a:off x="-1" y="5423216"/>
            <a:ext cx="13004801" cy="3123661"/>
          </a:xfrm>
          <a:prstGeom prst="rect">
            <a:avLst/>
          </a:prstGeom>
          <a:ln w="12700">
            <a:miter lim="400000"/>
          </a:ln>
        </p:spPr>
      </p:pic>
      <p:sp>
        <p:nvSpPr>
          <p:cNvPr id="20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50</a:t>
            </a:fld>
            <a:endParaRPr/>
          </a:p>
        </p:txBody>
      </p:sp>
    </p:spTree>
    <p:extLst>
      <p:ext uri="{BB962C8B-B14F-4D97-AF65-F5344CB8AC3E}">
        <p14:creationId xmlns:p14="http://schemas.microsoft.com/office/powerpoint/2010/main" val="16043363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advAuto="0"/>
      <p:bldP spid="202"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Exploring Data - basics"/>
          <p:cNvSpPr txBox="1">
            <a:spLocks noGrp="1"/>
          </p:cNvSpPr>
          <p:nvPr>
            <p:ph type="title"/>
          </p:nvPr>
        </p:nvSpPr>
        <p:spPr>
          <a:prstGeom prst="rect">
            <a:avLst/>
          </a:prstGeom>
        </p:spPr>
        <p:txBody>
          <a:bodyPr/>
          <a:lstStyle/>
          <a:p>
            <a:r>
              <a:t>Exploring Data - basics</a:t>
            </a:r>
          </a:p>
        </p:txBody>
      </p:sp>
      <p:pic>
        <p:nvPicPr>
          <p:cNvPr id="208"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09" name="Oval"/>
          <p:cNvSpPr/>
          <p:nvPr/>
        </p:nvSpPr>
        <p:spPr>
          <a:xfrm>
            <a:off x="2503047" y="4391429"/>
            <a:ext cx="1080079"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10" name="Screenshot 2016-08-28 14.28.29.png" descr="Screenshot 2016-08-28 14.28.29.png"/>
          <p:cNvPicPr>
            <a:picLocks noChangeAspect="1"/>
          </p:cNvPicPr>
          <p:nvPr/>
        </p:nvPicPr>
        <p:blipFill>
          <a:blip r:embed="rId4">
            <a:extLst/>
          </a:blip>
          <a:srcRect t="6341"/>
          <a:stretch>
            <a:fillRect/>
          </a:stretch>
        </p:blipFill>
        <p:spPr>
          <a:xfrm>
            <a:off x="4863008" y="3191677"/>
            <a:ext cx="8128001" cy="6494493"/>
          </a:xfrm>
          <a:prstGeom prst="rect">
            <a:avLst/>
          </a:prstGeom>
          <a:ln w="12700">
            <a:miter lim="400000"/>
          </a:ln>
        </p:spPr>
      </p:pic>
      <p:sp>
        <p:nvSpPr>
          <p:cNvPr id="211"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spTree>
    <p:extLst>
      <p:ext uri="{BB962C8B-B14F-4D97-AF65-F5344CB8AC3E}">
        <p14:creationId xmlns:p14="http://schemas.microsoft.com/office/powerpoint/2010/main" val="840035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P spid="210"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Exploring Data - kurtosis"/>
          <p:cNvSpPr txBox="1">
            <a:spLocks noGrp="1"/>
          </p:cNvSpPr>
          <p:nvPr>
            <p:ph type="title"/>
          </p:nvPr>
        </p:nvSpPr>
        <p:spPr>
          <a:prstGeom prst="rect">
            <a:avLst/>
          </a:prstGeom>
        </p:spPr>
        <p:txBody>
          <a:bodyPr/>
          <a:lstStyle/>
          <a:p>
            <a:r>
              <a:t>Exploring Data - kurtosis</a:t>
            </a:r>
          </a:p>
        </p:txBody>
      </p:sp>
      <p:pic>
        <p:nvPicPr>
          <p:cNvPr id="216"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17" name="Oval"/>
          <p:cNvSpPr/>
          <p:nvPr/>
        </p:nvSpPr>
        <p:spPr>
          <a:xfrm>
            <a:off x="3488825" y="4412669"/>
            <a:ext cx="1177362" cy="606383"/>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18" name="Kurtosis is a measure of “tailedness”.…"/>
          <p:cNvSpPr txBox="1">
            <a:spLocks noGrp="1"/>
          </p:cNvSpPr>
          <p:nvPr>
            <p:ph type="body" sz="quarter" idx="1"/>
          </p:nvPr>
        </p:nvSpPr>
        <p:spPr>
          <a:xfrm>
            <a:off x="508000" y="5273435"/>
            <a:ext cx="4834267" cy="3910480"/>
          </a:xfrm>
          <a:prstGeom prst="rect">
            <a:avLst/>
          </a:prstGeom>
        </p:spPr>
        <p:txBody>
          <a:bodyPr/>
          <a:lstStyle/>
          <a:p>
            <a:pPr marL="296036" indent="-296036" defTabSz="368045">
              <a:spcBef>
                <a:spcPts val="1500"/>
              </a:spcBef>
              <a:defRPr sz="2268"/>
            </a:pPr>
            <a:r>
              <a:t>Kurtosis is a measure of “tailedness”. </a:t>
            </a:r>
          </a:p>
          <a:p>
            <a:pPr marL="296036" indent="-296036" defTabSz="368045">
              <a:spcBef>
                <a:spcPts val="1500"/>
              </a:spcBef>
              <a:defRPr sz="2268"/>
            </a:pPr>
            <a:r>
              <a:t>A useful measure of whether there is a problem with outliers in a data set. Larger kurtosis indicates a more serious outlier problem</a:t>
            </a:r>
          </a:p>
          <a:p>
            <a:pPr marL="296036" indent="-296036" defTabSz="368045">
              <a:spcBef>
                <a:spcPts val="1500"/>
              </a:spcBef>
              <a:defRPr sz="2268"/>
            </a:pPr>
            <a:r>
              <a:t>Kurtosis of any univariate normal distribution is 3.</a:t>
            </a:r>
          </a:p>
        </p:txBody>
      </p:sp>
      <p:sp>
        <p:nvSpPr>
          <p:cNvPr id="21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52</a:t>
            </a:fld>
            <a:endParaRPr/>
          </a:p>
        </p:txBody>
      </p:sp>
      <p:grpSp>
        <p:nvGrpSpPr>
          <p:cNvPr id="223" name="Group"/>
          <p:cNvGrpSpPr/>
          <p:nvPr/>
        </p:nvGrpSpPr>
        <p:grpSpPr>
          <a:xfrm>
            <a:off x="5467200" y="5133683"/>
            <a:ext cx="7430951" cy="4189983"/>
            <a:chOff x="0" y="0"/>
            <a:chExt cx="7430950" cy="4189981"/>
          </a:xfrm>
        </p:grpSpPr>
        <p:pic>
          <p:nvPicPr>
            <p:cNvPr id="220" name="kurtosis.jpg" descr="kurtosis.jpg"/>
            <p:cNvPicPr>
              <a:picLocks noChangeAspect="1"/>
            </p:cNvPicPr>
            <p:nvPr/>
          </p:nvPicPr>
          <p:blipFill>
            <a:blip r:embed="rId4">
              <a:extLst/>
            </a:blip>
            <a:stretch>
              <a:fillRect/>
            </a:stretch>
          </p:blipFill>
          <p:spPr>
            <a:xfrm>
              <a:off x="0" y="0"/>
              <a:ext cx="7430951" cy="4189982"/>
            </a:xfrm>
            <a:prstGeom prst="rect">
              <a:avLst/>
            </a:prstGeom>
            <a:ln w="12700" cap="flat">
              <a:noFill/>
              <a:miter lim="400000"/>
            </a:ln>
            <a:effectLst/>
          </p:spPr>
        </p:pic>
        <p:sp>
          <p:nvSpPr>
            <p:cNvPr id="221" name="Low Kurtosis"/>
            <p:cNvSpPr txBox="1"/>
            <p:nvPr/>
          </p:nvSpPr>
          <p:spPr>
            <a:xfrm>
              <a:off x="4716483" y="220643"/>
              <a:ext cx="2319746" cy="96366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700" b="1"/>
              </a:lvl1pPr>
            </a:lstStyle>
            <a:p>
              <a:r>
                <a:t>Low Kurtosis</a:t>
              </a:r>
            </a:p>
          </p:txBody>
        </p:sp>
        <p:sp>
          <p:nvSpPr>
            <p:cNvPr id="222" name="High Kurtosis"/>
            <p:cNvSpPr txBox="1"/>
            <p:nvPr/>
          </p:nvSpPr>
          <p:spPr>
            <a:xfrm>
              <a:off x="33325" y="1571795"/>
              <a:ext cx="2532111" cy="104639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700" b="1"/>
              </a:lvl1pPr>
            </a:lstStyle>
            <a:p>
              <a:r>
                <a:t>High Kurtosis</a:t>
              </a:r>
            </a:p>
          </p:txBody>
        </p:sp>
      </p:grpSp>
    </p:spTree>
    <p:extLst>
      <p:ext uri="{BB962C8B-B14F-4D97-AF65-F5344CB8AC3E}">
        <p14:creationId xmlns:p14="http://schemas.microsoft.com/office/powerpoint/2010/main" val="113750711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 name="For univariate data X1, X2, …, XN…"/>
          <p:cNvSpPr txBox="1">
            <a:spLocks noGrp="1"/>
          </p:cNvSpPr>
          <p:nvPr>
            <p:ph type="body" idx="1"/>
          </p:nvPr>
        </p:nvSpPr>
        <p:spPr>
          <a:xfrm>
            <a:off x="508000" y="2201205"/>
            <a:ext cx="11988800" cy="5675215"/>
          </a:xfrm>
          <a:prstGeom prst="rect">
            <a:avLst/>
          </a:prstGeom>
        </p:spPr>
        <p:txBody>
          <a:bodyPr/>
          <a:lstStyle/>
          <a:p>
            <a:r>
              <a:t>For univariate data X</a:t>
            </a:r>
            <a:r>
              <a:rPr baseline="-5999"/>
              <a:t>1</a:t>
            </a:r>
            <a:r>
              <a:t>, X</a:t>
            </a:r>
            <a:r>
              <a:rPr baseline="-5999"/>
              <a:t>2</a:t>
            </a:r>
            <a:r>
              <a:t>, …, X</a:t>
            </a:r>
            <a:r>
              <a:rPr baseline="-5999"/>
              <a:t>N</a:t>
            </a:r>
          </a:p>
          <a:p>
            <a:endParaRPr baseline="-5999"/>
          </a:p>
          <a:p>
            <a:r>
              <a:t>where      is the mean, s is the standard deviation, and N is the number of data points. </a:t>
            </a:r>
          </a:p>
          <a:p>
            <a:r>
              <a:t>The kurtosis for a standard normal distribution is 3. For this reason, some sources use the following definition of kurtosis (referred to as “excess kurtosis”)</a:t>
            </a:r>
          </a:p>
        </p:txBody>
      </p:sp>
      <p:sp>
        <p:nvSpPr>
          <p:cNvPr id="228" name="Exploring Data - kurtosis"/>
          <p:cNvSpPr txBox="1">
            <a:spLocks noGrp="1"/>
          </p:cNvSpPr>
          <p:nvPr>
            <p:ph type="title"/>
          </p:nvPr>
        </p:nvSpPr>
        <p:spPr>
          <a:prstGeom prst="rect">
            <a:avLst/>
          </a:prstGeom>
        </p:spPr>
        <p:txBody>
          <a:bodyPr/>
          <a:lstStyle/>
          <a:p>
            <a:r>
              <a:t>Exploring Data - kurtosis</a:t>
            </a:r>
          </a:p>
        </p:txBody>
      </p:sp>
      <p:pic>
        <p:nvPicPr>
          <p:cNvPr id="229" name="Image" descr="Image"/>
          <p:cNvPicPr>
            <a:picLocks noChangeAspect="1"/>
          </p:cNvPicPr>
          <p:nvPr/>
        </p:nvPicPr>
        <p:blipFill>
          <a:blip r:embed="rId3">
            <a:extLst/>
          </a:blip>
          <a:stretch>
            <a:fillRect/>
          </a:stretch>
        </p:blipFill>
        <p:spPr>
          <a:xfrm>
            <a:off x="3357383" y="3229444"/>
            <a:ext cx="5994401" cy="1092201"/>
          </a:xfrm>
          <a:prstGeom prst="rect">
            <a:avLst/>
          </a:prstGeom>
          <a:ln w="12700">
            <a:miter lim="400000"/>
          </a:ln>
        </p:spPr>
      </p:pic>
      <p:pic>
        <p:nvPicPr>
          <p:cNvPr id="230" name="Image" descr="Image"/>
          <p:cNvPicPr>
            <a:picLocks noChangeAspect="1"/>
          </p:cNvPicPr>
          <p:nvPr/>
        </p:nvPicPr>
        <p:blipFill>
          <a:blip r:embed="rId4">
            <a:extLst/>
          </a:blip>
          <a:stretch>
            <a:fillRect/>
          </a:stretch>
        </p:blipFill>
        <p:spPr>
          <a:xfrm>
            <a:off x="2439450" y="4385653"/>
            <a:ext cx="381001" cy="393701"/>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2271533" y="7899575"/>
            <a:ext cx="8166101" cy="1092201"/>
          </a:xfrm>
          <a:prstGeom prst="rect">
            <a:avLst/>
          </a:prstGeom>
          <a:ln w="12700">
            <a:miter lim="400000"/>
          </a:ln>
        </p:spPr>
      </p:pic>
      <p:sp>
        <p:nvSpPr>
          <p:cNvPr id="232" name="Slide Number"/>
          <p:cNvSpPr txBox="1">
            <a:spLocks noGrp="1"/>
          </p:cNvSpPr>
          <p:nvPr>
            <p:ph type="sldNum" sz="quarter" idx="2"/>
          </p:nvPr>
        </p:nvSpPr>
        <p:spPr>
          <a:xfrm>
            <a:off x="6362662" y="9258300"/>
            <a:ext cx="266776"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53</a:t>
            </a:fld>
            <a:endParaRPr/>
          </a:p>
        </p:txBody>
      </p:sp>
    </p:spTree>
    <p:extLst>
      <p:ext uri="{BB962C8B-B14F-4D97-AF65-F5344CB8AC3E}">
        <p14:creationId xmlns:p14="http://schemas.microsoft.com/office/powerpoint/2010/main" val="11158188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Exploring Data - skewness"/>
          <p:cNvSpPr txBox="1">
            <a:spLocks noGrp="1"/>
          </p:cNvSpPr>
          <p:nvPr>
            <p:ph type="title"/>
          </p:nvPr>
        </p:nvSpPr>
        <p:spPr>
          <a:prstGeom prst="rect">
            <a:avLst/>
          </a:prstGeom>
        </p:spPr>
        <p:txBody>
          <a:bodyPr/>
          <a:lstStyle/>
          <a:p>
            <a:r>
              <a:t>Exploring Data - skewness</a:t>
            </a:r>
          </a:p>
        </p:txBody>
      </p:sp>
      <p:pic>
        <p:nvPicPr>
          <p:cNvPr id="237"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38" name="Oval"/>
          <p:cNvSpPr/>
          <p:nvPr/>
        </p:nvSpPr>
        <p:spPr>
          <a:xfrm>
            <a:off x="4559127" y="4428965"/>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39" name="A measure of asymmetry. It indicates whether there is a long tail on one or the other side of the mean value of the data.…"/>
          <p:cNvSpPr txBox="1">
            <a:spLocks noGrp="1"/>
          </p:cNvSpPr>
          <p:nvPr>
            <p:ph type="body" sz="half" idx="1"/>
          </p:nvPr>
        </p:nvSpPr>
        <p:spPr>
          <a:xfrm>
            <a:off x="508000" y="5495725"/>
            <a:ext cx="11988800" cy="3541188"/>
          </a:xfrm>
          <a:prstGeom prst="rect">
            <a:avLst/>
          </a:prstGeom>
        </p:spPr>
        <p:txBody>
          <a:bodyPr/>
          <a:lstStyle/>
          <a:p>
            <a:pPr marL="319531" indent="-319531" defTabSz="397256">
              <a:spcBef>
                <a:spcPts val="1600"/>
              </a:spcBef>
              <a:defRPr sz="2448"/>
            </a:pPr>
            <a:r>
              <a:t>A measure of asymmetry. It indicates whether there is a long tail on one or the other side of the mean value of the data.</a:t>
            </a:r>
          </a:p>
          <a:p>
            <a:pPr marL="319531" indent="-319531" defTabSz="397256">
              <a:spcBef>
                <a:spcPts val="1600"/>
              </a:spcBef>
              <a:defRPr sz="2448"/>
            </a:pPr>
            <a:r>
              <a:t>A skewness of magnitude (i.e., ignoring whether it is positive or negative) greater than 1 represents quite an obvious extended spread of the data in one direction or the other. </a:t>
            </a:r>
          </a:p>
          <a:p>
            <a:pPr marL="639063" lvl="1" indent="-319531" defTabSz="397256">
              <a:spcBef>
                <a:spcPts val="1600"/>
              </a:spcBef>
              <a:defRPr sz="2448"/>
            </a:pPr>
            <a:r>
              <a:t>A positive skewness indicates that the spread is more to the right side of the mean (i.e., above the mean). A negative skewness is the same but on the left side.</a:t>
            </a:r>
          </a:p>
        </p:txBody>
      </p:sp>
      <p:sp>
        <p:nvSpPr>
          <p:cNvPr id="2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54</a:t>
            </a:fld>
            <a:endParaRPr/>
          </a:p>
        </p:txBody>
      </p:sp>
    </p:spTree>
    <p:extLst>
      <p:ext uri="{BB962C8B-B14F-4D97-AF65-F5344CB8AC3E}">
        <p14:creationId xmlns:p14="http://schemas.microsoft.com/office/powerpoint/2010/main" val="207380379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Exploring Data - missing data"/>
          <p:cNvSpPr txBox="1">
            <a:spLocks noGrp="1"/>
          </p:cNvSpPr>
          <p:nvPr>
            <p:ph type="title"/>
          </p:nvPr>
        </p:nvSpPr>
        <p:spPr>
          <a:prstGeom prst="rect">
            <a:avLst/>
          </a:prstGeom>
        </p:spPr>
        <p:txBody>
          <a:bodyPr/>
          <a:lstStyle/>
          <a:p>
            <a:r>
              <a:t>Exploring Data - missing data</a:t>
            </a:r>
          </a:p>
        </p:txBody>
      </p:sp>
      <p:pic>
        <p:nvPicPr>
          <p:cNvPr id="245"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46" name="Oval"/>
          <p:cNvSpPr/>
          <p:nvPr/>
        </p:nvSpPr>
        <p:spPr>
          <a:xfrm>
            <a:off x="5815058" y="4425701"/>
            <a:ext cx="1559815"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47" name="Screenshot 2016-08-28 15.49.31.png" descr="Screenshot 2016-08-28 15.49.31.png"/>
          <p:cNvPicPr>
            <a:picLocks noChangeAspect="1"/>
          </p:cNvPicPr>
          <p:nvPr/>
        </p:nvPicPr>
        <p:blipFill>
          <a:blip r:embed="rId4">
            <a:extLst/>
          </a:blip>
          <a:stretch>
            <a:fillRect/>
          </a:stretch>
        </p:blipFill>
        <p:spPr>
          <a:xfrm>
            <a:off x="846475" y="4953220"/>
            <a:ext cx="10277291" cy="4691808"/>
          </a:xfrm>
          <a:prstGeom prst="rect">
            <a:avLst/>
          </a:prstGeom>
          <a:ln w="12700">
            <a:miter lim="400000"/>
          </a:ln>
        </p:spPr>
      </p:pic>
      <p:sp>
        <p:nvSpPr>
          <p:cNvPr id="248"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55</a:t>
            </a:fld>
            <a:endParaRPr/>
          </a:p>
        </p:txBody>
      </p:sp>
      <p:grpSp>
        <p:nvGrpSpPr>
          <p:cNvPr id="251" name="Group"/>
          <p:cNvGrpSpPr/>
          <p:nvPr/>
        </p:nvGrpSpPr>
        <p:grpSpPr>
          <a:xfrm>
            <a:off x="8456155" y="6232233"/>
            <a:ext cx="2754363" cy="1316643"/>
            <a:chOff x="0" y="0"/>
            <a:chExt cx="2754362" cy="1316641"/>
          </a:xfrm>
        </p:grpSpPr>
        <p:sp>
          <p:nvSpPr>
            <p:cNvPr id="249" name="# of missing entries"/>
            <p:cNvSpPr txBox="1"/>
            <p:nvPr/>
          </p:nvSpPr>
          <p:spPr>
            <a:xfrm>
              <a:off x="-1" y="-1"/>
              <a:ext cx="2754364"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 of missing entries</a:t>
              </a:r>
            </a:p>
          </p:txBody>
        </p:sp>
        <p:sp>
          <p:nvSpPr>
            <p:cNvPr id="250" name="Rectangle"/>
            <p:cNvSpPr/>
            <p:nvPr/>
          </p:nvSpPr>
          <p:spPr>
            <a:xfrm>
              <a:off x="1050425" y="778671"/>
              <a:ext cx="653512" cy="537971"/>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54" name="Group"/>
          <p:cNvGrpSpPr/>
          <p:nvPr/>
        </p:nvGrpSpPr>
        <p:grpSpPr>
          <a:xfrm>
            <a:off x="938238" y="6419018"/>
            <a:ext cx="1389197" cy="1147845"/>
            <a:chOff x="1032788" y="1146444"/>
            <a:chExt cx="1389195" cy="1147844"/>
          </a:xfrm>
        </p:grpSpPr>
        <p:sp>
          <p:nvSpPr>
            <p:cNvPr id="252" name="# of rows"/>
            <p:cNvSpPr txBox="1"/>
            <p:nvPr/>
          </p:nvSpPr>
          <p:spPr>
            <a:xfrm>
              <a:off x="1037882" y="1146444"/>
              <a:ext cx="1384103"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 of rows</a:t>
              </a:r>
            </a:p>
          </p:txBody>
        </p:sp>
        <p:sp>
          <p:nvSpPr>
            <p:cNvPr id="253" name="Rectangle"/>
            <p:cNvSpPr/>
            <p:nvPr/>
          </p:nvSpPr>
          <p:spPr>
            <a:xfrm>
              <a:off x="1032788" y="1766377"/>
              <a:ext cx="653511" cy="527913"/>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57" name="Group"/>
          <p:cNvGrpSpPr/>
          <p:nvPr/>
        </p:nvGrpSpPr>
        <p:grpSpPr>
          <a:xfrm>
            <a:off x="3478054" y="6394509"/>
            <a:ext cx="5951065" cy="1162842"/>
            <a:chOff x="1050425" y="88188"/>
            <a:chExt cx="5951063" cy="1162840"/>
          </a:xfrm>
        </p:grpSpPr>
        <p:sp>
          <p:nvSpPr>
            <p:cNvPr id="255" name="data pattern"/>
            <p:cNvSpPr txBox="1"/>
            <p:nvPr/>
          </p:nvSpPr>
          <p:spPr>
            <a:xfrm>
              <a:off x="2861047" y="88188"/>
              <a:ext cx="1759149"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data pattern</a:t>
              </a:r>
            </a:p>
          </p:txBody>
        </p:sp>
        <p:sp>
          <p:nvSpPr>
            <p:cNvPr id="256" name="Rectangle"/>
            <p:cNvSpPr/>
            <p:nvPr/>
          </p:nvSpPr>
          <p:spPr>
            <a:xfrm>
              <a:off x="1050425" y="765971"/>
              <a:ext cx="5951065" cy="485058"/>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26368427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Data Visualization"/>
          <p:cNvSpPr txBox="1">
            <a:spLocks noGrp="1"/>
          </p:cNvSpPr>
          <p:nvPr>
            <p:ph type="title"/>
          </p:nvPr>
        </p:nvSpPr>
        <p:spPr>
          <a:prstGeom prst="rect">
            <a:avLst/>
          </a:prstGeom>
        </p:spPr>
        <p:txBody>
          <a:bodyPr/>
          <a:lstStyle/>
          <a:p>
            <a:r>
              <a:t>Data Visualization</a:t>
            </a:r>
          </a:p>
        </p:txBody>
      </p:sp>
      <p:sp>
        <p:nvSpPr>
          <p:cNvPr id="262" name="For numerical attributes:…"/>
          <p:cNvSpPr txBox="1">
            <a:spLocks noGrp="1"/>
          </p:cNvSpPr>
          <p:nvPr>
            <p:ph type="body" idx="1"/>
          </p:nvPr>
        </p:nvSpPr>
        <p:spPr>
          <a:xfrm>
            <a:off x="508000" y="2324100"/>
            <a:ext cx="11988800" cy="6400800"/>
          </a:xfrm>
          <a:prstGeom prst="rect">
            <a:avLst/>
          </a:prstGeom>
        </p:spPr>
        <p:txBody>
          <a:bodyPr/>
          <a:lstStyle/>
          <a:p>
            <a:pPr marL="258445" indent="-258445" defTabSz="321310">
              <a:spcBef>
                <a:spcPts val="1300"/>
              </a:spcBef>
              <a:defRPr sz="1980">
                <a:solidFill>
                  <a:schemeClr val="accent5">
                    <a:hueOff val="-375889"/>
                    <a:satOff val="-9195"/>
                    <a:lumOff val="-14901"/>
                  </a:schemeClr>
                </a:solidFill>
              </a:defRPr>
            </a:pPr>
            <a:r>
              <a:t>For numerical attributes:</a:t>
            </a:r>
          </a:p>
          <a:p>
            <a:pPr marL="516890" lvl="1" indent="-258445" defTabSz="321310">
              <a:spcBef>
                <a:spcPts val="1300"/>
              </a:spcBef>
              <a:defRPr sz="1980"/>
            </a:pPr>
            <a:r>
              <a:t>A Single features</a:t>
            </a:r>
          </a:p>
          <a:p>
            <a:pPr marL="775335" lvl="2" indent="-258445" defTabSz="321310">
              <a:spcBef>
                <a:spcPts val="1300"/>
              </a:spcBef>
              <a:defRPr sz="1980"/>
            </a:pPr>
            <a:r>
              <a:t>Box Plot</a:t>
            </a:r>
          </a:p>
          <a:p>
            <a:pPr marL="775335" lvl="2" indent="-258445" defTabSz="321310">
              <a:spcBef>
                <a:spcPts val="1300"/>
              </a:spcBef>
              <a:defRPr sz="1980"/>
            </a:pPr>
            <a:r>
              <a:t>Histogram</a:t>
            </a:r>
          </a:p>
          <a:p>
            <a:pPr marL="516890" lvl="1" indent="-258445" defTabSz="321310">
              <a:spcBef>
                <a:spcPts val="1300"/>
              </a:spcBef>
              <a:defRPr sz="1980"/>
            </a:pPr>
            <a:r>
              <a:t>A pair of features</a:t>
            </a:r>
          </a:p>
          <a:p>
            <a:pPr marL="775335" lvl="2" indent="-258445" defTabSz="321310">
              <a:spcBef>
                <a:spcPts val="1300"/>
              </a:spcBef>
              <a:defRPr sz="1980"/>
            </a:pPr>
            <a:r>
              <a:t>Scatter Plot</a:t>
            </a:r>
          </a:p>
          <a:p>
            <a:pPr marL="258445" indent="-258445" defTabSz="321310">
              <a:spcBef>
                <a:spcPts val="1300"/>
              </a:spcBef>
              <a:defRPr sz="1980">
                <a:solidFill>
                  <a:srgbClr val="515150"/>
                </a:solidFill>
              </a:defRPr>
            </a:pPr>
            <a:r>
              <a:t>For categorical attributes:</a:t>
            </a:r>
          </a:p>
          <a:p>
            <a:pPr marL="516890" lvl="1" indent="-258445" defTabSz="321310">
              <a:spcBef>
                <a:spcPts val="1300"/>
              </a:spcBef>
              <a:defRPr sz="1980"/>
            </a:pPr>
            <a:r>
              <a:t>A Single feature</a:t>
            </a:r>
          </a:p>
          <a:p>
            <a:pPr marL="775335" lvl="2" indent="-258445" defTabSz="321310">
              <a:spcBef>
                <a:spcPts val="1300"/>
              </a:spcBef>
              <a:defRPr sz="1980"/>
            </a:pPr>
            <a:r>
              <a:t>Bar Plot</a:t>
            </a:r>
          </a:p>
          <a:p>
            <a:pPr marL="775335" lvl="2" indent="-258445" defTabSz="321310">
              <a:spcBef>
                <a:spcPts val="1300"/>
              </a:spcBef>
              <a:defRPr sz="1980"/>
            </a:pPr>
            <a:r>
              <a:t>Dot Plot</a:t>
            </a:r>
          </a:p>
          <a:p>
            <a:pPr marL="516890" lvl="1" indent="-258445" defTabSz="321310">
              <a:spcBef>
                <a:spcPts val="1300"/>
              </a:spcBef>
              <a:defRPr sz="1980"/>
            </a:pPr>
            <a:r>
              <a:t>A pari of features</a:t>
            </a:r>
          </a:p>
          <a:p>
            <a:pPr marL="775335" lvl="2" indent="-258445" defTabSz="321310">
              <a:spcBef>
                <a:spcPts val="1300"/>
              </a:spcBef>
              <a:defRPr sz="1980"/>
            </a:pPr>
            <a:r>
              <a:t>Mosaic Plot</a:t>
            </a:r>
          </a:p>
          <a:p>
            <a:pPr marL="258445" indent="-258445" defTabSz="321310">
              <a:spcBef>
                <a:spcPts val="1300"/>
              </a:spcBef>
              <a:defRPr sz="1980"/>
            </a:pPr>
            <a:r>
              <a:t>Correlation Analysis</a:t>
            </a:r>
          </a:p>
        </p:txBody>
      </p:sp>
      <p:sp>
        <p:nvSpPr>
          <p:cNvPr id="2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56</a:t>
            </a:fld>
            <a:endParaRPr/>
          </a:p>
        </p:txBody>
      </p:sp>
    </p:spTree>
    <p:extLst>
      <p:ext uri="{BB962C8B-B14F-4D97-AF65-F5344CB8AC3E}">
        <p14:creationId xmlns:p14="http://schemas.microsoft.com/office/powerpoint/2010/main" val="199509895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Visualizing Distribution"/>
          <p:cNvSpPr txBox="1">
            <a:spLocks noGrp="1"/>
          </p:cNvSpPr>
          <p:nvPr>
            <p:ph type="title"/>
          </p:nvPr>
        </p:nvSpPr>
        <p:spPr>
          <a:prstGeom prst="rect">
            <a:avLst/>
          </a:prstGeom>
        </p:spPr>
        <p:txBody>
          <a:bodyPr/>
          <a:lstStyle/>
          <a:p>
            <a:r>
              <a:t>Visualizing Distribution</a:t>
            </a:r>
          </a:p>
        </p:txBody>
      </p:sp>
      <p:pic>
        <p:nvPicPr>
          <p:cNvPr id="266"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267" name="Oval"/>
          <p:cNvSpPr/>
          <p:nvPr/>
        </p:nvSpPr>
        <p:spPr>
          <a:xfrm>
            <a:off x="1989183" y="4052335"/>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57</a:t>
            </a:fld>
            <a:endParaRPr/>
          </a:p>
        </p:txBody>
      </p:sp>
    </p:spTree>
    <p:extLst>
      <p:ext uri="{BB962C8B-B14F-4D97-AF65-F5344CB8AC3E}">
        <p14:creationId xmlns:p14="http://schemas.microsoft.com/office/powerpoint/2010/main" val="22179056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Screenshot 2016-08-28 16.41.51.png" descr="Screenshot 2016-08-28 16.41.51.png"/>
          <p:cNvPicPr>
            <a:picLocks noChangeAspect="1"/>
          </p:cNvPicPr>
          <p:nvPr/>
        </p:nvPicPr>
        <p:blipFill>
          <a:blip r:embed="rId3">
            <a:extLst/>
          </a:blip>
          <a:stretch>
            <a:fillRect/>
          </a:stretch>
        </p:blipFill>
        <p:spPr>
          <a:xfrm>
            <a:off x="226253" y="2298700"/>
            <a:ext cx="8417142" cy="7109624"/>
          </a:xfrm>
          <a:prstGeom prst="rect">
            <a:avLst/>
          </a:prstGeom>
          <a:ln w="12700">
            <a:miter lim="400000"/>
          </a:ln>
        </p:spPr>
      </p:pic>
      <p:sp>
        <p:nvSpPr>
          <p:cNvPr id="271" name="Box Plot"/>
          <p:cNvSpPr txBox="1">
            <a:spLocks noGrp="1"/>
          </p:cNvSpPr>
          <p:nvPr>
            <p:ph type="title"/>
          </p:nvPr>
        </p:nvSpPr>
        <p:spPr>
          <a:prstGeom prst="rect">
            <a:avLst/>
          </a:prstGeom>
        </p:spPr>
        <p:txBody>
          <a:bodyPr/>
          <a:lstStyle/>
          <a:p>
            <a:r>
              <a:t>Box Plot</a:t>
            </a:r>
          </a:p>
        </p:txBody>
      </p:sp>
      <p:sp>
        <p:nvSpPr>
          <p:cNvPr id="272" name="A box plot provides a graphical overview of how the observations of a variable are distributed.…"/>
          <p:cNvSpPr txBox="1">
            <a:spLocks noGrp="1"/>
          </p:cNvSpPr>
          <p:nvPr>
            <p:ph type="body" sz="half" idx="1"/>
          </p:nvPr>
        </p:nvSpPr>
        <p:spPr>
          <a:xfrm>
            <a:off x="8714675" y="2178050"/>
            <a:ext cx="4138578" cy="7280375"/>
          </a:xfrm>
          <a:prstGeom prst="rect">
            <a:avLst/>
          </a:prstGeom>
        </p:spPr>
        <p:txBody>
          <a:bodyPr/>
          <a:lstStyle/>
          <a:p>
            <a:pPr marL="305434" indent="-305434" defTabSz="379729">
              <a:spcBef>
                <a:spcPts val="1500"/>
              </a:spcBef>
              <a:defRPr sz="2340"/>
            </a:pPr>
            <a:r>
              <a:t>A box plot provides a graphical overview of how the observations of a variable are distributed.</a:t>
            </a:r>
          </a:p>
          <a:p>
            <a:pPr marL="305434" indent="-305434" defTabSz="379729">
              <a:spcBef>
                <a:spcPts val="1500"/>
              </a:spcBef>
              <a:defRPr sz="2340"/>
            </a:pPr>
            <a:r>
              <a:t>Dashed lines extend to the maximum and minimum data points, which are no more than 1.5 times the interquartile range from the median.</a:t>
            </a:r>
          </a:p>
          <a:p>
            <a:pPr marL="305434" indent="-305434" defTabSz="379729">
              <a:spcBef>
                <a:spcPts val="1500"/>
              </a:spcBef>
              <a:defRPr sz="2340"/>
            </a:pPr>
            <a:r>
              <a:t>Outliers (points further than 1:5 times the interquartile range from the median) are then individually plotted.</a:t>
            </a:r>
          </a:p>
          <a:p>
            <a:pPr marL="305434" indent="-305434" defTabSz="379729">
              <a:spcBef>
                <a:spcPts val="1500"/>
              </a:spcBef>
              <a:defRPr sz="2340"/>
            </a:pPr>
            <a:r>
              <a:t>notch: 95% confidence interval of median</a:t>
            </a:r>
          </a:p>
        </p:txBody>
      </p:sp>
      <p:sp>
        <p:nvSpPr>
          <p:cNvPr id="273" name="median (50%)"/>
          <p:cNvSpPr txBox="1"/>
          <p:nvPr/>
        </p:nvSpPr>
        <p:spPr>
          <a:xfrm>
            <a:off x="5340334" y="5089268"/>
            <a:ext cx="197405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median (50%)</a:t>
            </a:r>
          </a:p>
        </p:txBody>
      </p:sp>
      <p:sp>
        <p:nvSpPr>
          <p:cNvPr id="274" name="Q3 (75%)"/>
          <p:cNvSpPr txBox="1"/>
          <p:nvPr/>
        </p:nvSpPr>
        <p:spPr>
          <a:xfrm>
            <a:off x="4104607" y="4604605"/>
            <a:ext cx="1346301"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Q3 (75%)</a:t>
            </a:r>
          </a:p>
        </p:txBody>
      </p:sp>
      <p:sp>
        <p:nvSpPr>
          <p:cNvPr id="275" name="Q1 (25%)"/>
          <p:cNvSpPr txBox="1"/>
          <p:nvPr/>
        </p:nvSpPr>
        <p:spPr>
          <a:xfrm>
            <a:off x="4104607" y="7038665"/>
            <a:ext cx="1346301"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Q1 (25%)</a:t>
            </a:r>
          </a:p>
        </p:txBody>
      </p:sp>
      <p:grpSp>
        <p:nvGrpSpPr>
          <p:cNvPr id="278" name="Group"/>
          <p:cNvGrpSpPr/>
          <p:nvPr/>
        </p:nvGrpSpPr>
        <p:grpSpPr>
          <a:xfrm>
            <a:off x="4847893" y="3662434"/>
            <a:ext cx="2853169" cy="508001"/>
            <a:chOff x="0" y="25399"/>
            <a:chExt cx="2853168" cy="508000"/>
          </a:xfrm>
        </p:grpSpPr>
        <p:sp>
          <p:nvSpPr>
            <p:cNvPr id="276" name="upper whisker"/>
            <p:cNvSpPr txBox="1"/>
            <p:nvPr/>
          </p:nvSpPr>
          <p:spPr>
            <a:xfrm>
              <a:off x="760644" y="25399"/>
              <a:ext cx="2092525"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upper whisker</a:t>
              </a:r>
            </a:p>
          </p:txBody>
        </p:sp>
        <p:sp>
          <p:nvSpPr>
            <p:cNvPr id="277" name="Line"/>
            <p:cNvSpPr/>
            <p:nvPr/>
          </p:nvSpPr>
          <p:spPr>
            <a:xfrm>
              <a:off x="0" y="319015"/>
              <a:ext cx="718537" cy="1"/>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1" name="Group"/>
          <p:cNvGrpSpPr/>
          <p:nvPr/>
        </p:nvGrpSpPr>
        <p:grpSpPr>
          <a:xfrm>
            <a:off x="1641479" y="7539160"/>
            <a:ext cx="2901900" cy="594220"/>
            <a:chOff x="562420" y="128710"/>
            <a:chExt cx="2901899" cy="594218"/>
          </a:xfrm>
        </p:grpSpPr>
        <p:sp>
          <p:nvSpPr>
            <p:cNvPr id="279" name="lower whisker"/>
            <p:cNvSpPr txBox="1"/>
            <p:nvPr/>
          </p:nvSpPr>
          <p:spPr>
            <a:xfrm>
              <a:off x="562420" y="214929"/>
              <a:ext cx="2051597"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lower whisker</a:t>
              </a:r>
            </a:p>
          </p:txBody>
        </p:sp>
        <p:sp>
          <p:nvSpPr>
            <p:cNvPr id="280" name="Line"/>
            <p:cNvSpPr/>
            <p:nvPr/>
          </p:nvSpPr>
          <p:spPr>
            <a:xfrm flipH="1">
              <a:off x="2713206" y="128710"/>
              <a:ext cx="751114" cy="271595"/>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4" name="Group"/>
          <p:cNvGrpSpPr/>
          <p:nvPr/>
        </p:nvGrpSpPr>
        <p:grpSpPr>
          <a:xfrm>
            <a:off x="4900778" y="3200199"/>
            <a:ext cx="2310941" cy="508001"/>
            <a:chOff x="0" y="65015"/>
            <a:chExt cx="2310940" cy="508000"/>
          </a:xfrm>
        </p:grpSpPr>
        <p:sp>
          <p:nvSpPr>
            <p:cNvPr id="282" name="maximum"/>
            <p:cNvSpPr txBox="1"/>
            <p:nvPr/>
          </p:nvSpPr>
          <p:spPr>
            <a:xfrm>
              <a:off x="807180" y="65015"/>
              <a:ext cx="150376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maximum</a:t>
              </a:r>
            </a:p>
          </p:txBody>
        </p:sp>
        <p:sp>
          <p:nvSpPr>
            <p:cNvPr id="283" name="Line"/>
            <p:cNvSpPr/>
            <p:nvPr/>
          </p:nvSpPr>
          <p:spPr>
            <a:xfrm>
              <a:off x="0" y="319015"/>
              <a:ext cx="718537" cy="1"/>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7" name="Group"/>
          <p:cNvGrpSpPr/>
          <p:nvPr/>
        </p:nvGrpSpPr>
        <p:grpSpPr>
          <a:xfrm>
            <a:off x="4470817" y="7904123"/>
            <a:ext cx="1460153" cy="876209"/>
            <a:chOff x="828984" y="-303193"/>
            <a:chExt cx="1460152" cy="876208"/>
          </a:xfrm>
        </p:grpSpPr>
        <p:sp>
          <p:nvSpPr>
            <p:cNvPr id="285" name="minimum"/>
            <p:cNvSpPr txBox="1"/>
            <p:nvPr/>
          </p:nvSpPr>
          <p:spPr>
            <a:xfrm>
              <a:off x="828984" y="65015"/>
              <a:ext cx="1460153"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minimum</a:t>
              </a:r>
            </a:p>
          </p:txBody>
        </p:sp>
        <p:sp>
          <p:nvSpPr>
            <p:cNvPr id="286" name="Line"/>
            <p:cNvSpPr/>
            <p:nvPr/>
          </p:nvSpPr>
          <p:spPr>
            <a:xfrm>
              <a:off x="1010119" y="-303194"/>
              <a:ext cx="1" cy="461839"/>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90" name="Group"/>
          <p:cNvGrpSpPr/>
          <p:nvPr/>
        </p:nvGrpSpPr>
        <p:grpSpPr>
          <a:xfrm>
            <a:off x="2662181" y="4053160"/>
            <a:ext cx="1136899" cy="1103865"/>
            <a:chOff x="818052" y="214929"/>
            <a:chExt cx="1136898" cy="1103863"/>
          </a:xfrm>
        </p:grpSpPr>
        <p:sp>
          <p:nvSpPr>
            <p:cNvPr id="288" name="outliers"/>
            <p:cNvSpPr txBox="1"/>
            <p:nvPr/>
          </p:nvSpPr>
          <p:spPr>
            <a:xfrm>
              <a:off x="818052" y="214929"/>
              <a:ext cx="1136899"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outliers</a:t>
              </a:r>
            </a:p>
          </p:txBody>
        </p:sp>
        <p:sp>
          <p:nvSpPr>
            <p:cNvPr id="289" name="Line"/>
            <p:cNvSpPr/>
            <p:nvPr/>
          </p:nvSpPr>
          <p:spPr>
            <a:xfrm flipH="1">
              <a:off x="1386501" y="778078"/>
              <a:ext cx="1" cy="540715"/>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
        <p:nvSpPr>
          <p:cNvPr id="2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58</a:t>
            </a:fld>
            <a:endParaRPr/>
          </a:p>
        </p:txBody>
      </p:sp>
      <p:grpSp>
        <p:nvGrpSpPr>
          <p:cNvPr id="296" name="Group"/>
          <p:cNvGrpSpPr/>
          <p:nvPr/>
        </p:nvGrpSpPr>
        <p:grpSpPr>
          <a:xfrm>
            <a:off x="1208742" y="4112498"/>
            <a:ext cx="5507907" cy="3633092"/>
            <a:chOff x="0" y="0"/>
            <a:chExt cx="5507906" cy="3633090"/>
          </a:xfrm>
        </p:grpSpPr>
        <p:sp>
          <p:nvSpPr>
            <p:cNvPr id="292" name="Rectangle"/>
            <p:cNvSpPr/>
            <p:nvPr/>
          </p:nvSpPr>
          <p:spPr>
            <a:xfrm>
              <a:off x="0" y="0"/>
              <a:ext cx="1270000" cy="291095"/>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Rectangle"/>
            <p:cNvSpPr/>
            <p:nvPr/>
          </p:nvSpPr>
          <p:spPr>
            <a:xfrm>
              <a:off x="1386887" y="2134864"/>
              <a:ext cx="1270001" cy="176060"/>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Rectangle"/>
            <p:cNvSpPr/>
            <p:nvPr/>
          </p:nvSpPr>
          <p:spPr>
            <a:xfrm>
              <a:off x="2811875" y="887094"/>
              <a:ext cx="1270001" cy="687351"/>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Rectangle"/>
            <p:cNvSpPr/>
            <p:nvPr/>
          </p:nvSpPr>
          <p:spPr>
            <a:xfrm>
              <a:off x="4237906" y="3341996"/>
              <a:ext cx="1270001" cy="291095"/>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Tree>
    <p:extLst>
      <p:ext uri="{BB962C8B-B14F-4D97-AF65-F5344CB8AC3E}">
        <p14:creationId xmlns:p14="http://schemas.microsoft.com/office/powerpoint/2010/main" val="21100058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advAuto="0"/>
      <p:bldP spid="274" grpId="0" animBg="1" advAuto="0"/>
      <p:bldP spid="275" grpId="0" animBg="1" advAuto="0"/>
      <p:bldP spid="278" grpId="0" animBg="1" advAuto="0"/>
      <p:bldP spid="281" grpId="0" animBg="1" advAuto="0"/>
      <p:bldP spid="284" grpId="0" animBg="1" advAuto="0"/>
      <p:bldP spid="287" grpId="0" animBg="1" advAuto="0"/>
      <p:bldP spid="290" grpId="0" animBg="1" advAuto="0"/>
      <p:bldP spid="296"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Visualizing Distribution"/>
          <p:cNvSpPr txBox="1">
            <a:spLocks noGrp="1"/>
          </p:cNvSpPr>
          <p:nvPr>
            <p:ph type="title"/>
          </p:nvPr>
        </p:nvSpPr>
        <p:spPr>
          <a:prstGeom prst="rect">
            <a:avLst/>
          </a:prstGeom>
        </p:spPr>
        <p:txBody>
          <a:bodyPr/>
          <a:lstStyle/>
          <a:p>
            <a:r>
              <a:t>Visualizing Distribution</a:t>
            </a:r>
          </a:p>
        </p:txBody>
      </p:sp>
      <p:pic>
        <p:nvPicPr>
          <p:cNvPr id="301"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02" name="Oval"/>
          <p:cNvSpPr/>
          <p:nvPr/>
        </p:nvSpPr>
        <p:spPr>
          <a:xfrm>
            <a:off x="3008299" y="4008026"/>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59</a:t>
            </a:fld>
            <a:endParaRPr/>
          </a:p>
        </p:txBody>
      </p:sp>
    </p:spTree>
    <p:extLst>
      <p:ext uri="{BB962C8B-B14F-4D97-AF65-F5344CB8AC3E}">
        <p14:creationId xmlns:p14="http://schemas.microsoft.com/office/powerpoint/2010/main" val="20460576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ata"/>
          <p:cNvSpPr txBox="1">
            <a:spLocks noGrp="1"/>
          </p:cNvSpPr>
          <p:nvPr>
            <p:ph type="title"/>
          </p:nvPr>
        </p:nvSpPr>
        <p:spPr>
          <a:prstGeom prst="rect">
            <a:avLst/>
          </a:prstGeom>
        </p:spPr>
        <p:txBody>
          <a:bodyPr/>
          <a:lstStyle/>
          <a:p>
            <a:r>
              <a:t>Data</a:t>
            </a:r>
          </a:p>
        </p:txBody>
      </p:sp>
      <p:sp>
        <p:nvSpPr>
          <p:cNvPr id="196" name="Facebook - 1.65 billion monthly active users…"/>
          <p:cNvSpPr txBox="1">
            <a:spLocks noGrp="1"/>
          </p:cNvSpPr>
          <p:nvPr>
            <p:ph type="body" idx="1"/>
          </p:nvPr>
        </p:nvSpPr>
        <p:spPr>
          <a:xfrm>
            <a:off x="508000" y="2501900"/>
            <a:ext cx="11988800" cy="6096000"/>
          </a:xfrm>
          <a:prstGeom prst="rect">
            <a:avLst/>
          </a:prstGeom>
        </p:spPr>
        <p:txBody>
          <a:bodyPr/>
          <a:lstStyle/>
          <a:p>
            <a:pPr marL="465201" indent="-465201" defTabSz="578358">
              <a:spcBef>
                <a:spcPts val="2300"/>
              </a:spcBef>
              <a:defRPr sz="3564"/>
            </a:pPr>
            <a:r>
              <a:t>Facebook - 1.65 billion monthly active users</a:t>
            </a:r>
          </a:p>
          <a:p>
            <a:pPr marL="465201" indent="-465201" defTabSz="578358">
              <a:spcBef>
                <a:spcPts val="2300"/>
              </a:spcBef>
              <a:defRPr sz="3564"/>
            </a:pPr>
            <a:r>
              <a:t>Gmail - 1 billion users</a:t>
            </a:r>
          </a:p>
          <a:p>
            <a:pPr marL="465201" indent="-465201" defTabSz="578358">
              <a:spcBef>
                <a:spcPts val="2300"/>
              </a:spcBef>
              <a:defRPr sz="3564"/>
            </a:pPr>
            <a:r>
              <a:t>Skype - 300 million users </a:t>
            </a:r>
          </a:p>
          <a:p>
            <a:pPr marL="465201" indent="-465201" defTabSz="578358">
              <a:spcBef>
                <a:spcPts val="2300"/>
              </a:spcBef>
              <a:defRPr sz="3564"/>
            </a:pPr>
            <a:r>
              <a:t>Twitter - 310 million monthly active users</a:t>
            </a:r>
          </a:p>
          <a:p>
            <a:pPr marL="465201" indent="-465201" defTabSz="578358">
              <a:spcBef>
                <a:spcPts val="2300"/>
              </a:spcBef>
              <a:defRPr sz="3564"/>
            </a:pPr>
            <a:r>
              <a:t>WhatsApp - 1 billion users</a:t>
            </a:r>
          </a:p>
          <a:p>
            <a:pPr marL="465201" indent="-465201" defTabSz="578358">
              <a:spcBef>
                <a:spcPts val="2300"/>
              </a:spcBef>
              <a:defRPr sz="3564"/>
            </a:pPr>
            <a:r>
              <a:t>YouTube - 1 billion users, 4 billion daily views </a:t>
            </a:r>
          </a:p>
          <a:p>
            <a:pPr marL="465201" indent="-465201" defTabSz="578358">
              <a:spcBef>
                <a:spcPts val="2300"/>
              </a:spcBef>
              <a:defRPr sz="3564"/>
            </a:pPr>
            <a:r>
              <a:t>Instagram - 500 million users</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98" name="Sources: http://expandedramblings.com/index.php/resource-how-many-people-use-the-top-social-media/"/>
          <p:cNvSpPr txBox="1"/>
          <p:nvPr/>
        </p:nvSpPr>
        <p:spPr>
          <a:xfrm>
            <a:off x="844661" y="8716433"/>
            <a:ext cx="7249642" cy="63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defTabSz="457200">
              <a:defRPr sz="1200">
                <a:solidFill>
                  <a:srgbClr val="060606"/>
                </a:solidFill>
                <a:latin typeface="Tahoma"/>
                <a:ea typeface="Tahoma"/>
                <a:cs typeface="Tahoma"/>
                <a:sym typeface="Tahoma"/>
              </a:defRPr>
            </a:pPr>
            <a:endParaRPr/>
          </a:p>
          <a:p>
            <a:pPr algn="l" defTabSz="457200">
              <a:defRPr sz="1200">
                <a:solidFill>
                  <a:srgbClr val="060606"/>
                </a:solidFill>
                <a:latin typeface="Tahoma"/>
                <a:ea typeface="Tahoma"/>
                <a:cs typeface="Tahoma"/>
                <a:sym typeface="Tahoma"/>
              </a:defRPr>
            </a:pPr>
            <a:r>
              <a:t>Sources: http://expandedramblings.com/index.php/resource-how-many-people-use-the-top-social-media/</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Histogram"/>
          <p:cNvSpPr txBox="1">
            <a:spLocks noGrp="1"/>
          </p:cNvSpPr>
          <p:nvPr>
            <p:ph type="title"/>
          </p:nvPr>
        </p:nvSpPr>
        <p:spPr>
          <a:prstGeom prst="rect">
            <a:avLst/>
          </a:prstGeom>
        </p:spPr>
        <p:txBody>
          <a:bodyPr/>
          <a:lstStyle/>
          <a:p>
            <a:r>
              <a:t>Histogram</a:t>
            </a:r>
          </a:p>
        </p:txBody>
      </p:sp>
      <p:sp>
        <p:nvSpPr>
          <p:cNvPr id="306" name="Histogram…"/>
          <p:cNvSpPr txBox="1">
            <a:spLocks noGrp="1"/>
          </p:cNvSpPr>
          <p:nvPr>
            <p:ph type="body" sz="half" idx="1"/>
          </p:nvPr>
        </p:nvSpPr>
        <p:spPr>
          <a:xfrm>
            <a:off x="508000" y="2178050"/>
            <a:ext cx="11988800" cy="3335675"/>
          </a:xfrm>
          <a:prstGeom prst="rect">
            <a:avLst/>
          </a:prstGeom>
        </p:spPr>
        <p:txBody>
          <a:bodyPr/>
          <a:lstStyle/>
          <a:p>
            <a:pPr marL="291338" indent="-291338" defTabSz="362204">
              <a:spcBef>
                <a:spcPts val="1400"/>
              </a:spcBef>
              <a:defRPr sz="2232"/>
            </a:pPr>
            <a:r>
              <a:t>Histogram </a:t>
            </a:r>
          </a:p>
          <a:p>
            <a:pPr marL="582676" lvl="1" indent="-291338" defTabSz="362204">
              <a:spcBef>
                <a:spcPts val="1400"/>
              </a:spcBef>
              <a:defRPr sz="2232"/>
            </a:pPr>
            <a:r>
              <a:t>Usually shows the distribution of values of a single variable</a:t>
            </a:r>
          </a:p>
          <a:p>
            <a:pPr marL="582676" lvl="1" indent="-291338" defTabSz="362204">
              <a:spcBef>
                <a:spcPts val="1400"/>
              </a:spcBef>
              <a:defRPr sz="2232"/>
            </a:pPr>
            <a:r>
              <a:t>Divide the values into bins and show a bar plot of the number of objects in each bin. </a:t>
            </a:r>
          </a:p>
          <a:p>
            <a:pPr marL="582676" lvl="1" indent="-291338" defTabSz="362204">
              <a:spcBef>
                <a:spcPts val="1400"/>
              </a:spcBef>
              <a:defRPr sz="2232"/>
            </a:pPr>
            <a:r>
              <a:t>The height of each bar indicates the number of objects</a:t>
            </a:r>
          </a:p>
          <a:p>
            <a:pPr marL="582676" lvl="1" indent="-291338" defTabSz="362204">
              <a:spcBef>
                <a:spcPts val="1400"/>
              </a:spcBef>
              <a:defRPr sz="2232"/>
            </a:pPr>
            <a:r>
              <a:t>Shape of histogram depends on the number of bins</a:t>
            </a:r>
          </a:p>
          <a:p>
            <a:pPr marL="291338" indent="-291338" defTabSz="362204">
              <a:spcBef>
                <a:spcPts val="1400"/>
              </a:spcBef>
              <a:defRPr sz="2232"/>
            </a:pPr>
            <a:r>
              <a:t>Example: Petal Width (10 and 20 bins, respectively) </a:t>
            </a:r>
          </a:p>
        </p:txBody>
      </p:sp>
      <p:sp>
        <p:nvSpPr>
          <p:cNvPr id="3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60</a:t>
            </a:fld>
            <a:endParaRPr/>
          </a:p>
        </p:txBody>
      </p:sp>
      <p:pic>
        <p:nvPicPr>
          <p:cNvPr id="308" name="Image" descr="Image"/>
          <p:cNvPicPr>
            <a:picLocks noChangeAspect="1"/>
          </p:cNvPicPr>
          <p:nvPr/>
        </p:nvPicPr>
        <p:blipFill>
          <a:blip r:embed="rId3">
            <a:extLst/>
          </a:blip>
          <a:stretch>
            <a:fillRect/>
          </a:stretch>
        </p:blipFill>
        <p:spPr>
          <a:xfrm>
            <a:off x="1848697" y="5659774"/>
            <a:ext cx="10716179" cy="3384057"/>
          </a:xfrm>
          <a:prstGeom prst="rect">
            <a:avLst/>
          </a:prstGeom>
          <a:ln w="12700">
            <a:miter lim="400000"/>
          </a:ln>
        </p:spPr>
      </p:pic>
      <p:grpSp>
        <p:nvGrpSpPr>
          <p:cNvPr id="311" name="Group"/>
          <p:cNvGrpSpPr/>
          <p:nvPr/>
        </p:nvGrpSpPr>
        <p:grpSpPr>
          <a:xfrm>
            <a:off x="1792559" y="8803956"/>
            <a:ext cx="4014106" cy="620239"/>
            <a:chOff x="0" y="-164202"/>
            <a:chExt cx="4014104" cy="620237"/>
          </a:xfrm>
        </p:grpSpPr>
        <p:sp>
          <p:nvSpPr>
            <p:cNvPr id="309" name="Line"/>
            <p:cNvSpPr/>
            <p:nvPr/>
          </p:nvSpPr>
          <p:spPr>
            <a:xfrm>
              <a:off x="0" y="415929"/>
              <a:ext cx="4014105" cy="1"/>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10" name="Attribute Value"/>
            <p:cNvSpPr txBox="1"/>
            <p:nvPr/>
          </p:nvSpPr>
          <p:spPr>
            <a:xfrm>
              <a:off x="703564" y="-164203"/>
              <a:ext cx="2720945" cy="6202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300">
                  <a:solidFill>
                    <a:schemeClr val="accent5">
                      <a:hueOff val="-375889"/>
                      <a:satOff val="-9195"/>
                      <a:lumOff val="-14901"/>
                    </a:schemeClr>
                  </a:solidFill>
                </a:defRPr>
              </a:lvl1pPr>
            </a:lstStyle>
            <a:p>
              <a:r>
                <a:t>Attribute Value</a:t>
              </a:r>
            </a:p>
          </p:txBody>
        </p:sp>
      </p:grpSp>
      <p:grpSp>
        <p:nvGrpSpPr>
          <p:cNvPr id="314" name="Group"/>
          <p:cNvGrpSpPr/>
          <p:nvPr/>
        </p:nvGrpSpPr>
        <p:grpSpPr>
          <a:xfrm>
            <a:off x="216976" y="5902554"/>
            <a:ext cx="1550025" cy="3384060"/>
            <a:chOff x="-1549976" y="-1"/>
            <a:chExt cx="1550023" cy="3384058"/>
          </a:xfrm>
        </p:grpSpPr>
        <p:sp>
          <p:nvSpPr>
            <p:cNvPr id="312" name="Line"/>
            <p:cNvSpPr/>
            <p:nvPr/>
          </p:nvSpPr>
          <p:spPr>
            <a:xfrm flipV="1">
              <a:off x="46" y="-1"/>
              <a:ext cx="1" cy="3384058"/>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13" name="Frequency"/>
            <p:cNvSpPr txBox="1"/>
            <p:nvPr/>
          </p:nvSpPr>
          <p:spPr>
            <a:xfrm>
              <a:off x="-1549976" y="24089"/>
              <a:ext cx="1494527" cy="14890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2200">
                  <a:solidFill>
                    <a:schemeClr val="accent5">
                      <a:hueOff val="-375889"/>
                      <a:satOff val="-9195"/>
                      <a:lumOff val="-14901"/>
                    </a:schemeClr>
                  </a:solidFill>
                </a:defRPr>
              </a:lvl1pPr>
            </a:lstStyle>
            <a:p>
              <a:r>
                <a:rPr dirty="0"/>
                <a:t>Frequency</a:t>
              </a:r>
            </a:p>
          </p:txBody>
        </p:sp>
      </p:grpSp>
    </p:spTree>
    <p:extLst>
      <p:ext uri="{BB962C8B-B14F-4D97-AF65-F5344CB8AC3E}">
        <p14:creationId xmlns:p14="http://schemas.microsoft.com/office/powerpoint/2010/main" val="87343128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Histgram"/>
          <p:cNvSpPr txBox="1">
            <a:spLocks noGrp="1"/>
          </p:cNvSpPr>
          <p:nvPr>
            <p:ph type="title"/>
          </p:nvPr>
        </p:nvSpPr>
        <p:spPr>
          <a:prstGeom prst="rect">
            <a:avLst/>
          </a:prstGeom>
        </p:spPr>
        <p:txBody>
          <a:bodyPr/>
          <a:lstStyle/>
          <a:p>
            <a:r>
              <a:rPr dirty="0"/>
              <a:t>Hist</a:t>
            </a:r>
            <a:r>
              <a:rPr lang="en-US" dirty="0"/>
              <a:t>o</a:t>
            </a:r>
            <a:r>
              <a:rPr dirty="0"/>
              <a:t>gram</a:t>
            </a:r>
          </a:p>
        </p:txBody>
      </p:sp>
      <p:pic>
        <p:nvPicPr>
          <p:cNvPr id="319" name="Screenshot 2016-08-28 20.52.43.png" descr="Screenshot 2016-08-28 20.52.43.png"/>
          <p:cNvPicPr>
            <a:picLocks noChangeAspect="1"/>
          </p:cNvPicPr>
          <p:nvPr/>
        </p:nvPicPr>
        <p:blipFill>
          <a:blip r:embed="rId2">
            <a:extLst/>
          </a:blip>
          <a:stretch>
            <a:fillRect/>
          </a:stretch>
        </p:blipFill>
        <p:spPr>
          <a:xfrm>
            <a:off x="920860" y="2260600"/>
            <a:ext cx="11779957" cy="7483737"/>
          </a:xfrm>
          <a:prstGeom prst="rect">
            <a:avLst/>
          </a:prstGeom>
          <a:ln w="12700">
            <a:miter lim="400000"/>
          </a:ln>
        </p:spPr>
      </p:pic>
      <p:sp>
        <p:nvSpPr>
          <p:cNvPr id="3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61</a:t>
            </a:fld>
            <a:endParaRPr/>
          </a:p>
        </p:txBody>
      </p:sp>
    </p:spTree>
    <p:extLst>
      <p:ext uri="{BB962C8B-B14F-4D97-AF65-F5344CB8AC3E}">
        <p14:creationId xmlns:p14="http://schemas.microsoft.com/office/powerpoint/2010/main" val="117698735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A rule of thumb for the determination of the “correct” number of bins is Sturge’s rule:…"/>
          <p:cNvSpPr txBox="1">
            <a:spLocks noGrp="1"/>
          </p:cNvSpPr>
          <p:nvPr>
            <p:ph type="body" idx="1"/>
          </p:nvPr>
        </p:nvSpPr>
        <p:spPr>
          <a:xfrm>
            <a:off x="508000" y="2628900"/>
            <a:ext cx="11988800" cy="4384066"/>
          </a:xfrm>
          <a:prstGeom prst="rect">
            <a:avLst/>
          </a:prstGeom>
        </p:spPr>
        <p:txBody>
          <a:bodyPr/>
          <a:lstStyle/>
          <a:p>
            <a:r>
              <a:t>A rule of thumb for the determination of the “correct” number of bins is </a:t>
            </a:r>
            <a:r>
              <a:rPr>
                <a:solidFill>
                  <a:schemeClr val="accent5">
                    <a:hueOff val="-411174"/>
                    <a:satOff val="4030"/>
                    <a:lumOff val="-29867"/>
                  </a:schemeClr>
                </a:solidFill>
              </a:rPr>
              <a:t>Sturge’s rule</a:t>
            </a:r>
            <a:r>
              <a:t>:</a:t>
            </a:r>
          </a:p>
          <a:p>
            <a:endParaRPr/>
          </a:p>
          <a:p>
            <a:pPr marL="0" indent="0">
              <a:buSzTx/>
              <a:buNone/>
            </a:pPr>
            <a:r>
              <a:t>where n is the sample size</a:t>
            </a:r>
          </a:p>
        </p:txBody>
      </p:sp>
      <p:sp>
        <p:nvSpPr>
          <p:cNvPr id="323" name="Histgram"/>
          <p:cNvSpPr txBox="1">
            <a:spLocks noGrp="1"/>
          </p:cNvSpPr>
          <p:nvPr>
            <p:ph type="title"/>
          </p:nvPr>
        </p:nvSpPr>
        <p:spPr>
          <a:prstGeom prst="rect">
            <a:avLst/>
          </a:prstGeom>
        </p:spPr>
        <p:txBody>
          <a:bodyPr/>
          <a:lstStyle/>
          <a:p>
            <a:r>
              <a:rPr dirty="0"/>
              <a:t>Hist</a:t>
            </a:r>
            <a:r>
              <a:rPr lang="en-US" dirty="0"/>
              <a:t>o</a:t>
            </a:r>
            <a:r>
              <a:rPr dirty="0"/>
              <a:t>gram</a:t>
            </a:r>
          </a:p>
        </p:txBody>
      </p:sp>
      <p:pic>
        <p:nvPicPr>
          <p:cNvPr id="324" name="Image" descr="Image"/>
          <p:cNvPicPr>
            <a:picLocks noChangeAspect="1"/>
          </p:cNvPicPr>
          <p:nvPr/>
        </p:nvPicPr>
        <p:blipFill>
          <a:blip r:embed="rId2">
            <a:extLst/>
          </a:blip>
          <a:stretch>
            <a:fillRect/>
          </a:stretch>
        </p:blipFill>
        <p:spPr>
          <a:xfrm>
            <a:off x="4348564" y="5015060"/>
            <a:ext cx="3378201" cy="469901"/>
          </a:xfrm>
          <a:prstGeom prst="rect">
            <a:avLst/>
          </a:prstGeom>
          <a:ln w="12700">
            <a:miter lim="400000"/>
          </a:ln>
        </p:spPr>
      </p:pic>
      <p:sp>
        <p:nvSpPr>
          <p:cNvPr id="3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62</a:t>
            </a:fld>
            <a:endParaRPr/>
          </a:p>
        </p:txBody>
      </p:sp>
    </p:spTree>
    <p:extLst>
      <p:ext uri="{BB962C8B-B14F-4D97-AF65-F5344CB8AC3E}">
        <p14:creationId xmlns:p14="http://schemas.microsoft.com/office/powerpoint/2010/main" val="409657133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63</a:t>
            </a:fld>
            <a:endParaRPr/>
          </a:p>
        </p:txBody>
      </p:sp>
      <p:pic>
        <p:nvPicPr>
          <p:cNvPr id="328" name="Screenshot 2017-01-28 17.21.35.png" descr="Screenshot 2017-01-28 17.21.35.png"/>
          <p:cNvPicPr>
            <a:picLocks noChangeAspect="1"/>
          </p:cNvPicPr>
          <p:nvPr/>
        </p:nvPicPr>
        <p:blipFill>
          <a:blip r:embed="rId2">
            <a:extLst/>
          </a:blip>
          <a:srcRect b="51372"/>
          <a:stretch>
            <a:fillRect/>
          </a:stretch>
        </p:blipFill>
        <p:spPr>
          <a:xfrm>
            <a:off x="441246" y="3240322"/>
            <a:ext cx="5851361" cy="4977990"/>
          </a:xfrm>
          <a:prstGeom prst="rect">
            <a:avLst/>
          </a:prstGeom>
          <a:ln w="12700">
            <a:miter lim="400000"/>
          </a:ln>
        </p:spPr>
      </p:pic>
      <p:pic>
        <p:nvPicPr>
          <p:cNvPr id="329" name="Screenshot 2017-01-28 17.21.35.png" descr="Screenshot 2017-01-28 17.21.35.png"/>
          <p:cNvPicPr>
            <a:picLocks noChangeAspect="1"/>
          </p:cNvPicPr>
          <p:nvPr/>
        </p:nvPicPr>
        <p:blipFill>
          <a:blip r:embed="rId2">
            <a:extLst/>
          </a:blip>
          <a:srcRect t="51807"/>
          <a:stretch>
            <a:fillRect/>
          </a:stretch>
        </p:blipFill>
        <p:spPr>
          <a:xfrm>
            <a:off x="6772230" y="3261607"/>
            <a:ext cx="5853791" cy="4935540"/>
          </a:xfrm>
          <a:prstGeom prst="rect">
            <a:avLst/>
          </a:prstGeom>
          <a:ln w="12700">
            <a:miter lim="400000"/>
          </a:ln>
        </p:spPr>
      </p:pic>
    </p:spTree>
    <p:extLst>
      <p:ext uri="{BB962C8B-B14F-4D97-AF65-F5344CB8AC3E}">
        <p14:creationId xmlns:p14="http://schemas.microsoft.com/office/powerpoint/2010/main" val="286374467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idden missing values"/>
          <p:cNvSpPr txBox="1">
            <a:spLocks noGrp="1"/>
          </p:cNvSpPr>
          <p:nvPr>
            <p:ph type="title"/>
          </p:nvPr>
        </p:nvSpPr>
        <p:spPr>
          <a:prstGeom prst="rect">
            <a:avLst/>
          </a:prstGeom>
        </p:spPr>
        <p:txBody>
          <a:bodyPr/>
          <a:lstStyle/>
          <a:p>
            <a:r>
              <a:t>Hidden missing values</a:t>
            </a:r>
          </a:p>
        </p:txBody>
      </p:sp>
      <p:sp>
        <p:nvSpPr>
          <p:cNvPr id="332" name="The zero values might result from a broken or blocked sensor and might be considered as missing values"/>
          <p:cNvSpPr txBox="1">
            <a:spLocks noGrp="1"/>
          </p:cNvSpPr>
          <p:nvPr>
            <p:ph type="body" sz="quarter" idx="1"/>
          </p:nvPr>
        </p:nvSpPr>
        <p:spPr>
          <a:xfrm>
            <a:off x="508000" y="2628900"/>
            <a:ext cx="11988800" cy="1602253"/>
          </a:xfrm>
          <a:prstGeom prst="rect">
            <a:avLst/>
          </a:prstGeom>
        </p:spPr>
        <p:txBody>
          <a:bodyPr/>
          <a:lstStyle/>
          <a:p>
            <a:r>
              <a:t>The zero values might result from a broken or blocked sensor and might be considered as missing values</a:t>
            </a:r>
          </a:p>
        </p:txBody>
      </p:sp>
      <p:sp>
        <p:nvSpPr>
          <p:cNvPr id="3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64</a:t>
            </a:fld>
            <a:endParaRPr/>
          </a:p>
        </p:txBody>
      </p:sp>
      <p:pic>
        <p:nvPicPr>
          <p:cNvPr id="334" name="Screenshot 2017-01-28 17.43.43.png" descr="Screenshot 2017-01-28 17.43.43.png"/>
          <p:cNvPicPr>
            <a:picLocks noChangeAspect="1"/>
          </p:cNvPicPr>
          <p:nvPr/>
        </p:nvPicPr>
        <p:blipFill>
          <a:blip r:embed="rId3">
            <a:extLst/>
          </a:blip>
          <a:stretch>
            <a:fillRect/>
          </a:stretch>
        </p:blipFill>
        <p:spPr>
          <a:xfrm>
            <a:off x="1561494" y="4461869"/>
            <a:ext cx="9881812" cy="4565715"/>
          </a:xfrm>
          <a:prstGeom prst="rect">
            <a:avLst/>
          </a:prstGeom>
          <a:ln w="12700">
            <a:miter lim="400000"/>
          </a:ln>
        </p:spPr>
      </p:pic>
    </p:spTree>
    <p:extLst>
      <p:ext uri="{BB962C8B-B14F-4D97-AF65-F5344CB8AC3E}">
        <p14:creationId xmlns:p14="http://schemas.microsoft.com/office/powerpoint/2010/main" val="291905915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What do you do with an Outlier?"/>
          <p:cNvSpPr txBox="1">
            <a:spLocks noGrp="1"/>
          </p:cNvSpPr>
          <p:nvPr>
            <p:ph type="title"/>
          </p:nvPr>
        </p:nvSpPr>
        <p:spPr>
          <a:prstGeom prst="rect">
            <a:avLst/>
          </a:prstGeom>
        </p:spPr>
        <p:txBody>
          <a:bodyPr>
            <a:normAutofit/>
          </a:bodyPr>
          <a:lstStyle/>
          <a:p>
            <a:r>
              <a:t>What do you do with an Outlier?</a:t>
            </a:r>
          </a:p>
        </p:txBody>
      </p:sp>
      <p:sp>
        <p:nvSpPr>
          <p:cNvPr id="339" name="Outliers represent a managerial problem or opportunity - or an error in data entry…"/>
          <p:cNvSpPr txBox="1">
            <a:spLocks noGrp="1"/>
          </p:cNvSpPr>
          <p:nvPr>
            <p:ph type="body" idx="1"/>
          </p:nvPr>
        </p:nvSpPr>
        <p:spPr>
          <a:xfrm>
            <a:off x="508000" y="2209800"/>
            <a:ext cx="11988800" cy="6369050"/>
          </a:xfrm>
          <a:prstGeom prst="rect">
            <a:avLst/>
          </a:prstGeom>
        </p:spPr>
        <p:txBody>
          <a:bodyPr/>
          <a:lstStyle/>
          <a:p>
            <a:pPr marL="0" indent="0" defTabSz="519937">
              <a:spcBef>
                <a:spcPts val="2100"/>
              </a:spcBef>
              <a:buSzTx/>
              <a:buNone/>
              <a:defRPr sz="3204"/>
            </a:pPr>
            <a:r>
              <a:t>Outliers represent a managerial problem or opportunity - or an error in data entry</a:t>
            </a:r>
          </a:p>
          <a:p>
            <a:pPr marL="418211" indent="-418211" defTabSz="519937">
              <a:spcBef>
                <a:spcPts val="2100"/>
              </a:spcBef>
              <a:defRPr sz="3204"/>
            </a:pPr>
            <a:r>
              <a:t>Was the value entered into the computer correctly? If there was an error in data entry, fix it.</a:t>
            </a:r>
          </a:p>
          <a:p>
            <a:pPr marL="418211" indent="-418211" defTabSz="519937">
              <a:spcBef>
                <a:spcPts val="2100"/>
              </a:spcBef>
              <a:defRPr sz="3204"/>
            </a:pPr>
            <a:r>
              <a:t>Was it due to chance? then you should keep the value in your analyses. The value came from the same population as the other values, so should be included.</a:t>
            </a:r>
          </a:p>
          <a:p>
            <a:pPr marL="418211" indent="-418211" defTabSz="519937">
              <a:spcBef>
                <a:spcPts val="2100"/>
              </a:spcBef>
              <a:defRPr sz="3204"/>
            </a:pPr>
            <a:r>
              <a:t>Was it due to a mistake like bad data collection? remove it (note: removal of data points should not be taken lightly and should be noted in the footnotes of your report.)</a:t>
            </a:r>
          </a:p>
        </p:txBody>
      </p:sp>
      <p:sp>
        <p:nvSpPr>
          <p:cNvPr id="3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65</a:t>
            </a:fld>
            <a:endParaRPr/>
          </a:p>
        </p:txBody>
      </p:sp>
    </p:spTree>
    <p:extLst>
      <p:ext uri="{BB962C8B-B14F-4D97-AF65-F5344CB8AC3E}">
        <p14:creationId xmlns:p14="http://schemas.microsoft.com/office/powerpoint/2010/main" val="5816102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catter Plots"/>
          <p:cNvSpPr txBox="1">
            <a:spLocks noGrp="1"/>
          </p:cNvSpPr>
          <p:nvPr>
            <p:ph type="title"/>
          </p:nvPr>
        </p:nvSpPr>
        <p:spPr>
          <a:prstGeom prst="rect">
            <a:avLst/>
          </a:prstGeom>
        </p:spPr>
        <p:txBody>
          <a:bodyPr/>
          <a:lstStyle/>
          <a:p>
            <a:r>
              <a:t>Scatter Plots</a:t>
            </a:r>
          </a:p>
        </p:txBody>
      </p:sp>
      <p:sp>
        <p:nvSpPr>
          <p:cNvPr id="343" name="Scatter plots…"/>
          <p:cNvSpPr txBox="1">
            <a:spLocks noGrp="1"/>
          </p:cNvSpPr>
          <p:nvPr>
            <p:ph type="body" idx="1"/>
          </p:nvPr>
        </p:nvSpPr>
        <p:spPr>
          <a:xfrm>
            <a:off x="508000" y="2178050"/>
            <a:ext cx="11988800" cy="6154177"/>
          </a:xfrm>
          <a:prstGeom prst="rect">
            <a:avLst/>
          </a:prstGeom>
        </p:spPr>
        <p:txBody>
          <a:bodyPr/>
          <a:lstStyle/>
          <a:p>
            <a:pPr marL="432308" indent="-432308" defTabSz="537463">
              <a:spcBef>
                <a:spcPts val="2200"/>
              </a:spcBef>
              <a:defRPr sz="3312"/>
            </a:pPr>
            <a:r>
              <a:t>Scatter plots </a:t>
            </a:r>
          </a:p>
          <a:p>
            <a:pPr marL="864616" lvl="1" indent="-432308" defTabSz="537463">
              <a:spcBef>
                <a:spcPts val="2200"/>
              </a:spcBef>
              <a:defRPr sz="3312"/>
            </a:pPr>
            <a:r>
              <a:t>Attributes values determine the position</a:t>
            </a:r>
          </a:p>
          <a:p>
            <a:pPr marL="864616" lvl="1" indent="-432308" defTabSz="537463">
              <a:spcBef>
                <a:spcPts val="2200"/>
              </a:spcBef>
              <a:defRPr sz="3312"/>
            </a:pPr>
            <a:r>
              <a:t>Two-dimensional scatter plots most common, but can have three-dimensional scatter plots</a:t>
            </a:r>
          </a:p>
          <a:p>
            <a:pPr marL="864616" lvl="1" indent="-432308" defTabSz="537463">
              <a:spcBef>
                <a:spcPts val="2200"/>
              </a:spcBef>
              <a:defRPr sz="3312"/>
            </a:pPr>
            <a:r>
              <a:t>Often additional attributes can be displayed by using the size, shape, and color of the markers that represent the objects </a:t>
            </a:r>
          </a:p>
          <a:p>
            <a:pPr marL="864616" lvl="1" indent="-432308" defTabSz="537463">
              <a:spcBef>
                <a:spcPts val="2200"/>
              </a:spcBef>
              <a:defRPr sz="3312"/>
            </a:pPr>
            <a:r>
              <a:t>It is useful to have arrays of scatter plots can compactly summarize the relationships of several pairs of attributes</a:t>
            </a:r>
          </a:p>
        </p:txBody>
      </p:sp>
      <p:sp>
        <p:nvSpPr>
          <p:cNvPr id="3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66</a:t>
            </a:fld>
            <a:endParaRPr/>
          </a:p>
        </p:txBody>
      </p:sp>
    </p:spTree>
    <p:extLst>
      <p:ext uri="{BB962C8B-B14F-4D97-AF65-F5344CB8AC3E}">
        <p14:creationId xmlns:p14="http://schemas.microsoft.com/office/powerpoint/2010/main" val="302147770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catter Plot"/>
          <p:cNvSpPr txBox="1">
            <a:spLocks noGrp="1"/>
          </p:cNvSpPr>
          <p:nvPr>
            <p:ph type="title"/>
          </p:nvPr>
        </p:nvSpPr>
        <p:spPr>
          <a:prstGeom prst="rect">
            <a:avLst/>
          </a:prstGeom>
        </p:spPr>
        <p:txBody>
          <a:bodyPr/>
          <a:lstStyle/>
          <a:p>
            <a:r>
              <a:t>Scatter Plot</a:t>
            </a:r>
          </a:p>
        </p:txBody>
      </p:sp>
      <p:sp>
        <p:nvSpPr>
          <p:cNvPr id="3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67</a:t>
            </a:fld>
            <a:endParaRPr/>
          </a:p>
        </p:txBody>
      </p:sp>
      <p:pic>
        <p:nvPicPr>
          <p:cNvPr id="348" name="Screenshot 2017-01-28 17.54.10.png" descr="Screenshot 2017-01-28 17.54.10.png"/>
          <p:cNvPicPr>
            <a:picLocks noChangeAspect="1"/>
          </p:cNvPicPr>
          <p:nvPr/>
        </p:nvPicPr>
        <p:blipFill>
          <a:blip r:embed="rId2">
            <a:extLst/>
          </a:blip>
          <a:stretch>
            <a:fillRect/>
          </a:stretch>
        </p:blipFill>
        <p:spPr>
          <a:xfrm>
            <a:off x="3065253" y="2682683"/>
            <a:ext cx="6645062" cy="5988434"/>
          </a:xfrm>
          <a:prstGeom prst="rect">
            <a:avLst/>
          </a:prstGeom>
          <a:ln w="12700">
            <a:miter lim="400000"/>
          </a:ln>
        </p:spPr>
      </p:pic>
      <p:sp>
        <p:nvSpPr>
          <p:cNvPr id="349" name="Sepal Width"/>
          <p:cNvSpPr txBox="1"/>
          <p:nvPr/>
        </p:nvSpPr>
        <p:spPr>
          <a:xfrm>
            <a:off x="2239520" y="2178049"/>
            <a:ext cx="1760637"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Sepal Width</a:t>
            </a:r>
          </a:p>
        </p:txBody>
      </p:sp>
      <p:sp>
        <p:nvSpPr>
          <p:cNvPr id="350" name="Sepal Length"/>
          <p:cNvSpPr txBox="1"/>
          <p:nvPr/>
        </p:nvSpPr>
        <p:spPr>
          <a:xfrm>
            <a:off x="9828929" y="8380524"/>
            <a:ext cx="1876724"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Sepal Length</a:t>
            </a:r>
          </a:p>
        </p:txBody>
      </p:sp>
    </p:spTree>
    <p:extLst>
      <p:ext uri="{BB962C8B-B14F-4D97-AF65-F5344CB8AC3E}">
        <p14:creationId xmlns:p14="http://schemas.microsoft.com/office/powerpoint/2010/main" val="230126460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catter Plot with additional information from a third attribute"/>
          <p:cNvSpPr txBox="1">
            <a:spLocks noGrp="1"/>
          </p:cNvSpPr>
          <p:nvPr>
            <p:ph type="title"/>
          </p:nvPr>
        </p:nvSpPr>
        <p:spPr>
          <a:prstGeom prst="rect">
            <a:avLst/>
          </a:prstGeom>
        </p:spPr>
        <p:txBody>
          <a:bodyPr>
            <a:normAutofit fontScale="90000"/>
          </a:bodyPr>
          <a:lstStyle>
            <a:lvl1pPr defTabSz="350520">
              <a:spcBef>
                <a:spcPts val="900"/>
              </a:spcBef>
              <a:defRPr sz="4200"/>
            </a:lvl1pPr>
          </a:lstStyle>
          <a:p>
            <a:r>
              <a:t>Scatter Plot with additional information from a third attribute</a:t>
            </a:r>
          </a:p>
        </p:txBody>
      </p:sp>
      <p:pic>
        <p:nvPicPr>
          <p:cNvPr id="353" name="Screenshot 2016-08-28 18.17.04.png" descr="Screenshot 2016-08-28 18.17.04.png"/>
          <p:cNvPicPr>
            <a:picLocks noChangeAspect="1"/>
          </p:cNvPicPr>
          <p:nvPr/>
        </p:nvPicPr>
        <p:blipFill>
          <a:blip r:embed="rId2">
            <a:extLst/>
          </a:blip>
          <a:stretch>
            <a:fillRect/>
          </a:stretch>
        </p:blipFill>
        <p:spPr>
          <a:xfrm>
            <a:off x="105437" y="2416818"/>
            <a:ext cx="8094725" cy="6602714"/>
          </a:xfrm>
          <a:prstGeom prst="rect">
            <a:avLst/>
          </a:prstGeom>
          <a:ln w="12700">
            <a:miter lim="400000"/>
          </a:ln>
        </p:spPr>
      </p:pic>
      <p:sp>
        <p:nvSpPr>
          <p:cNvPr id="354" name="Scatter plots can be enriched with additional information: color of different symbols incorporating a third attribute in the scatter plot…"/>
          <p:cNvSpPr txBox="1">
            <a:spLocks noGrp="1"/>
          </p:cNvSpPr>
          <p:nvPr>
            <p:ph type="body" sz="half" idx="1"/>
          </p:nvPr>
        </p:nvSpPr>
        <p:spPr>
          <a:xfrm>
            <a:off x="7709467" y="2628900"/>
            <a:ext cx="5154828" cy="6096000"/>
          </a:xfrm>
          <a:prstGeom prst="rect">
            <a:avLst/>
          </a:prstGeom>
        </p:spPr>
        <p:txBody>
          <a:bodyPr/>
          <a:lstStyle/>
          <a:p>
            <a:pPr marL="698500" indent="-228600">
              <a:buSzPct val="100000"/>
              <a:buChar char="•"/>
              <a:defRPr sz="2900"/>
            </a:pPr>
            <a:r>
              <a:t>Scatter plots can be </a:t>
            </a:r>
            <a:r>
              <a:rPr>
                <a:solidFill>
                  <a:schemeClr val="accent5">
                    <a:hueOff val="-375889"/>
                    <a:satOff val="-9195"/>
                    <a:lumOff val="-14901"/>
                  </a:schemeClr>
                </a:solidFill>
              </a:rPr>
              <a:t>enriched</a:t>
            </a:r>
            <a:r>
              <a:t> with additional information: color of different symbols incorporating </a:t>
            </a:r>
            <a:r>
              <a:rPr>
                <a:solidFill>
                  <a:schemeClr val="accent5">
                    <a:hueOff val="-375889"/>
                    <a:satOff val="-9195"/>
                    <a:lumOff val="-14901"/>
                  </a:schemeClr>
                </a:solidFill>
              </a:rPr>
              <a:t>a third attribute</a:t>
            </a:r>
            <a:r>
              <a:t> in the scatter plot</a:t>
            </a:r>
          </a:p>
          <a:p>
            <a:pPr marL="698500" indent="-228600">
              <a:buSzPct val="100000"/>
              <a:buChar char="•"/>
              <a:defRPr sz="2900"/>
            </a:pPr>
            <a:r>
              <a:t>Can you distinguish the three types of flowers from each other using attributes Sepal.Width and Sepal.Length?</a:t>
            </a:r>
          </a:p>
        </p:txBody>
      </p:sp>
      <p:sp>
        <p:nvSpPr>
          <p:cNvPr id="355" name="Line"/>
          <p:cNvSpPr/>
          <p:nvPr/>
        </p:nvSpPr>
        <p:spPr>
          <a:xfrm flipV="1">
            <a:off x="828334" y="3381055"/>
            <a:ext cx="4325789" cy="4591690"/>
          </a:xfrm>
          <a:prstGeom prst="line">
            <a:avLst/>
          </a:prstGeom>
          <a:ln w="25400">
            <a:solidFill>
              <a:srgbClr val="414141"/>
            </a:solidFill>
            <a:custDash>
              <a:ds d="600000" sp="600000"/>
            </a:custDash>
            <a:miter lim="400000"/>
          </a:ln>
        </p:spPr>
        <p:txBody>
          <a:bodyPr lIns="50800" tIns="50800" rIns="50800" bIns="50800" anchor="ctr"/>
          <a:lstStyle/>
          <a:p>
            <a:pPr>
              <a:defRPr sz="3200"/>
            </a:pPr>
            <a:endParaRPr/>
          </a:p>
        </p:txBody>
      </p:sp>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68</a:t>
            </a:fld>
            <a:endParaRPr/>
          </a:p>
        </p:txBody>
      </p:sp>
    </p:spTree>
    <p:extLst>
      <p:ext uri="{BB962C8B-B14F-4D97-AF65-F5344CB8AC3E}">
        <p14:creationId xmlns:p14="http://schemas.microsoft.com/office/powerpoint/2010/main" val="3022065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catter Plot with additional information from a third attribute"/>
          <p:cNvSpPr txBox="1">
            <a:spLocks noGrp="1"/>
          </p:cNvSpPr>
          <p:nvPr>
            <p:ph type="title"/>
          </p:nvPr>
        </p:nvSpPr>
        <p:spPr>
          <a:prstGeom prst="rect">
            <a:avLst/>
          </a:prstGeom>
        </p:spPr>
        <p:txBody>
          <a:bodyPr>
            <a:normAutofit fontScale="90000"/>
          </a:bodyPr>
          <a:lstStyle>
            <a:lvl1pPr defTabSz="344677">
              <a:spcBef>
                <a:spcPts val="900"/>
              </a:spcBef>
              <a:defRPr sz="4130"/>
            </a:lvl1pPr>
          </a:lstStyle>
          <a:p>
            <a:r>
              <a:t>Scatter Plot with additional information from a third attribute</a:t>
            </a:r>
          </a:p>
        </p:txBody>
      </p:sp>
      <p:sp>
        <p:nvSpPr>
          <p:cNvPr id="359" name="Body"/>
          <p:cNvSpPr txBox="1">
            <a:spLocks noGrp="1"/>
          </p:cNvSpPr>
          <p:nvPr>
            <p:ph type="body" idx="1"/>
          </p:nvPr>
        </p:nvSpPr>
        <p:spPr>
          <a:prstGeom prst="rect">
            <a:avLst/>
          </a:prstGeom>
        </p:spPr>
        <p:txBody>
          <a:bodyPr/>
          <a:lstStyle/>
          <a:p>
            <a:endParaRPr/>
          </a:p>
        </p:txBody>
      </p:sp>
      <p:pic>
        <p:nvPicPr>
          <p:cNvPr id="360" name="Screenshot 2016-08-28 18.16.34.png" descr="Screenshot 2016-08-28 18.16.34.png"/>
          <p:cNvPicPr>
            <a:picLocks noChangeAspect="1"/>
          </p:cNvPicPr>
          <p:nvPr/>
        </p:nvPicPr>
        <p:blipFill>
          <a:blip r:embed="rId3">
            <a:extLst/>
          </a:blip>
          <a:stretch>
            <a:fillRect/>
          </a:stretch>
        </p:blipFill>
        <p:spPr>
          <a:xfrm>
            <a:off x="2270383" y="2171700"/>
            <a:ext cx="8949657" cy="7250821"/>
          </a:xfrm>
          <a:prstGeom prst="rect">
            <a:avLst/>
          </a:prstGeom>
          <a:ln w="12700">
            <a:miter lim="400000"/>
          </a:ln>
        </p:spPr>
      </p:pic>
      <p:sp>
        <p:nvSpPr>
          <p:cNvPr id="36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69</a:t>
            </a:fld>
            <a:endParaRPr/>
          </a:p>
        </p:txBody>
      </p:sp>
    </p:spTree>
    <p:extLst>
      <p:ext uri="{BB962C8B-B14F-4D97-AF65-F5344CB8AC3E}">
        <p14:creationId xmlns:p14="http://schemas.microsoft.com/office/powerpoint/2010/main" val="17320475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What is Data Mining"/>
          <p:cNvSpPr txBox="1">
            <a:spLocks noGrp="1"/>
          </p:cNvSpPr>
          <p:nvPr>
            <p:ph type="title"/>
          </p:nvPr>
        </p:nvSpPr>
        <p:spPr>
          <a:prstGeom prst="rect">
            <a:avLst/>
          </a:prstGeom>
        </p:spPr>
        <p:txBody>
          <a:bodyPr/>
          <a:lstStyle/>
          <a:p>
            <a:r>
              <a:rPr dirty="0"/>
              <a:t>What is </a:t>
            </a:r>
            <a:r>
              <a:rPr dirty="0">
                <a:hlinkClick r:id="rId3"/>
              </a:rPr>
              <a:t>Data Mining</a:t>
            </a:r>
            <a:endParaRPr dirty="0"/>
          </a:p>
        </p:txBody>
      </p:sp>
      <p:sp>
        <p:nvSpPr>
          <p:cNvPr id="201"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205" name="Using mathematical techniques"/>
          <p:cNvSpPr txBox="1"/>
          <p:nvPr/>
        </p:nvSpPr>
        <p:spPr>
          <a:xfrm>
            <a:off x="2906745" y="2464887"/>
            <a:ext cx="8061444" cy="850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500">
                <a:solidFill>
                  <a:srgbClr val="0433FF"/>
                </a:solidFill>
              </a:defRPr>
            </a:lvl1pPr>
          </a:lstStyle>
          <a:p>
            <a:r>
              <a:rPr dirty="0"/>
              <a:t>Using mathematical techniques</a:t>
            </a:r>
          </a:p>
        </p:txBody>
      </p:sp>
      <p:pic>
        <p:nvPicPr>
          <p:cNvPr id="208" name="Screenshot 2016-08-22 09.04.25.png" descr="Screenshot 2016-08-22 09.04.25.png"/>
          <p:cNvPicPr>
            <a:picLocks noChangeAspect="1"/>
          </p:cNvPicPr>
          <p:nvPr/>
        </p:nvPicPr>
        <p:blipFill>
          <a:blip r:embed="rId4">
            <a:extLst/>
          </a:blip>
          <a:stretch>
            <a:fillRect/>
          </a:stretch>
        </p:blipFill>
        <p:spPr>
          <a:xfrm>
            <a:off x="367366" y="5353050"/>
            <a:ext cx="12270068" cy="3636423"/>
          </a:xfrm>
          <a:prstGeom prst="rect">
            <a:avLst/>
          </a:prstGeom>
          <a:ln w="12700">
            <a:miter lim="400000"/>
          </a:ln>
        </p:spPr>
      </p:pic>
      <p:sp>
        <p:nvSpPr>
          <p:cNvPr id="209" name="in order to make decisions"/>
          <p:cNvSpPr txBox="1"/>
          <p:nvPr/>
        </p:nvSpPr>
        <p:spPr>
          <a:xfrm>
            <a:off x="2962642" y="4232274"/>
            <a:ext cx="6779475" cy="850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500">
                <a:solidFill>
                  <a:srgbClr val="0433FF"/>
                </a:solidFill>
              </a:defRPr>
            </a:lvl1pPr>
          </a:lstStyle>
          <a:p>
            <a:r>
              <a:rPr dirty="0"/>
              <a:t>in order to make decisions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5" nodeType="afterEffect">
                                  <p:stCondLst>
                                    <p:cond delay="0"/>
                                  </p:stCondLst>
                                  <p:iterate>
                                    <p:tmAbs val="0"/>
                                  </p:iterate>
                                  <p:childTnLst>
                                    <p:set>
                                      <p:cBhvr>
                                        <p:cTn id="6" fill="hold"/>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7" nodeType="clickEffect">
                                  <p:stCondLst>
                                    <p:cond delay="0"/>
                                  </p:stCondLst>
                                  <p:iterate>
                                    <p:tmAbs val="0"/>
                                  </p:iterate>
                                  <p:childTnLst>
                                    <p:set>
                                      <p:cBhvr>
                                        <p:cTn id="10" fill="hold"/>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9" nodeType="clickEffect">
                                  <p:stCondLst>
                                    <p:cond delay="0"/>
                                  </p:stCondLst>
                                  <p:iterate>
                                    <p:tmAbs val="0"/>
                                  </p:iterate>
                                  <p:childTnLst>
                                    <p:set>
                                      <p:cBhvr>
                                        <p:cTn id="14"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5" animBg="1" advAuto="0"/>
      <p:bldP spid="208" grpId="9" animBg="1" advAuto="0"/>
      <p:bldP spid="209" grpId="7"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3D Scatter Plot"/>
          <p:cNvSpPr txBox="1">
            <a:spLocks noGrp="1"/>
          </p:cNvSpPr>
          <p:nvPr>
            <p:ph type="title"/>
          </p:nvPr>
        </p:nvSpPr>
        <p:spPr>
          <a:prstGeom prst="rect">
            <a:avLst/>
          </a:prstGeom>
        </p:spPr>
        <p:txBody>
          <a:bodyPr/>
          <a:lstStyle/>
          <a:p>
            <a:r>
              <a:t>3D Scatter Plot</a:t>
            </a:r>
          </a:p>
        </p:txBody>
      </p:sp>
      <p:pic>
        <p:nvPicPr>
          <p:cNvPr id="366" name="Screenshot 2016-08-28 18.37.39.png" descr="Screenshot 2016-08-28 18.37.39.png"/>
          <p:cNvPicPr>
            <a:picLocks noChangeAspect="1"/>
          </p:cNvPicPr>
          <p:nvPr/>
        </p:nvPicPr>
        <p:blipFill>
          <a:blip r:embed="rId2">
            <a:extLst/>
          </a:blip>
          <a:stretch>
            <a:fillRect/>
          </a:stretch>
        </p:blipFill>
        <p:spPr>
          <a:xfrm>
            <a:off x="2145496" y="2178050"/>
            <a:ext cx="8844372" cy="7515299"/>
          </a:xfrm>
          <a:prstGeom prst="rect">
            <a:avLst/>
          </a:prstGeom>
          <a:ln w="12700">
            <a:miter lim="400000"/>
          </a:ln>
        </p:spPr>
      </p:pic>
      <p:sp>
        <p:nvSpPr>
          <p:cNvPr id="3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70</a:t>
            </a:fld>
            <a:endParaRPr/>
          </a:p>
        </p:txBody>
      </p:sp>
    </p:spTree>
    <p:extLst>
      <p:ext uri="{BB962C8B-B14F-4D97-AF65-F5344CB8AC3E}">
        <p14:creationId xmlns:p14="http://schemas.microsoft.com/office/powerpoint/2010/main" val="110391277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Array of scatter plots"/>
          <p:cNvSpPr txBox="1">
            <a:spLocks noGrp="1"/>
          </p:cNvSpPr>
          <p:nvPr>
            <p:ph type="title"/>
          </p:nvPr>
        </p:nvSpPr>
        <p:spPr>
          <a:prstGeom prst="rect">
            <a:avLst/>
          </a:prstGeom>
        </p:spPr>
        <p:txBody>
          <a:bodyPr/>
          <a:lstStyle/>
          <a:p>
            <a:r>
              <a:t>Array of scatter plots</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71</a:t>
            </a:fld>
            <a:endParaRPr/>
          </a:p>
        </p:txBody>
      </p:sp>
      <p:pic>
        <p:nvPicPr>
          <p:cNvPr id="371" name="Image" descr="Image"/>
          <p:cNvPicPr>
            <a:picLocks noChangeAspect="1"/>
          </p:cNvPicPr>
          <p:nvPr/>
        </p:nvPicPr>
        <p:blipFill>
          <a:blip r:embed="rId2">
            <a:extLst/>
          </a:blip>
          <a:stretch>
            <a:fillRect/>
          </a:stretch>
        </p:blipFill>
        <p:spPr>
          <a:xfrm>
            <a:off x="819490" y="2324100"/>
            <a:ext cx="11365820" cy="7264005"/>
          </a:xfrm>
          <a:prstGeom prst="rect">
            <a:avLst/>
          </a:prstGeom>
          <a:ln w="12700">
            <a:miter lim="400000"/>
          </a:ln>
        </p:spPr>
      </p:pic>
    </p:spTree>
    <p:extLst>
      <p:ext uri="{BB962C8B-B14F-4D97-AF65-F5344CB8AC3E}">
        <p14:creationId xmlns:p14="http://schemas.microsoft.com/office/powerpoint/2010/main" val="321064515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Data Visualization"/>
          <p:cNvSpPr txBox="1">
            <a:spLocks noGrp="1"/>
          </p:cNvSpPr>
          <p:nvPr>
            <p:ph type="title"/>
          </p:nvPr>
        </p:nvSpPr>
        <p:spPr>
          <a:prstGeom prst="rect">
            <a:avLst/>
          </a:prstGeom>
        </p:spPr>
        <p:txBody>
          <a:bodyPr/>
          <a:lstStyle/>
          <a:p>
            <a:r>
              <a:t>Data Visualization</a:t>
            </a:r>
          </a:p>
        </p:txBody>
      </p:sp>
      <p:sp>
        <p:nvSpPr>
          <p:cNvPr id="374" name="For numerical attributes:…"/>
          <p:cNvSpPr txBox="1">
            <a:spLocks noGrp="1"/>
          </p:cNvSpPr>
          <p:nvPr>
            <p:ph type="body" idx="1"/>
          </p:nvPr>
        </p:nvSpPr>
        <p:spPr>
          <a:xfrm>
            <a:off x="508000" y="2324100"/>
            <a:ext cx="11988800" cy="6400800"/>
          </a:xfrm>
          <a:prstGeom prst="rect">
            <a:avLst/>
          </a:prstGeom>
        </p:spPr>
        <p:txBody>
          <a:bodyPr/>
          <a:lstStyle/>
          <a:p>
            <a:pPr marL="375920" indent="-375920" defTabSz="467359">
              <a:spcBef>
                <a:spcPts val="1900"/>
              </a:spcBef>
              <a:defRPr sz="2880"/>
            </a:pPr>
            <a:r>
              <a:t>For numerical attributes:</a:t>
            </a:r>
          </a:p>
          <a:p>
            <a:pPr marL="751840" lvl="1" indent="-375920" defTabSz="467359">
              <a:spcBef>
                <a:spcPts val="1900"/>
              </a:spcBef>
              <a:defRPr sz="2880"/>
            </a:pPr>
            <a:r>
              <a:t>Box Plot</a:t>
            </a:r>
          </a:p>
          <a:p>
            <a:pPr marL="751840" lvl="1" indent="-375920" defTabSz="467359">
              <a:spcBef>
                <a:spcPts val="1900"/>
              </a:spcBef>
              <a:defRPr sz="2880"/>
            </a:pPr>
            <a:r>
              <a:t>Histogram</a:t>
            </a:r>
          </a:p>
          <a:p>
            <a:pPr marL="751840" lvl="1" indent="-375920" defTabSz="467359">
              <a:spcBef>
                <a:spcPts val="1900"/>
              </a:spcBef>
              <a:defRPr sz="2880"/>
            </a:pPr>
            <a:r>
              <a:t>Scatter Plot</a:t>
            </a:r>
          </a:p>
          <a:p>
            <a:pPr marL="375920" indent="-375920" defTabSz="467359">
              <a:spcBef>
                <a:spcPts val="1900"/>
              </a:spcBef>
              <a:defRPr sz="2880">
                <a:solidFill>
                  <a:schemeClr val="accent5">
                    <a:hueOff val="-375889"/>
                    <a:satOff val="-9195"/>
                    <a:lumOff val="-14901"/>
                  </a:schemeClr>
                </a:solidFill>
              </a:defRPr>
            </a:pPr>
            <a:r>
              <a:t>For categorical attributes:</a:t>
            </a:r>
          </a:p>
          <a:p>
            <a:pPr marL="751840" lvl="1" indent="-375920" defTabSz="467359">
              <a:spcBef>
                <a:spcPts val="1900"/>
              </a:spcBef>
              <a:defRPr sz="2880"/>
            </a:pPr>
            <a:r>
              <a:t>Bar Plot</a:t>
            </a:r>
          </a:p>
          <a:p>
            <a:pPr marL="751840" lvl="1" indent="-375920" defTabSz="467359">
              <a:spcBef>
                <a:spcPts val="1900"/>
              </a:spcBef>
              <a:defRPr sz="2880"/>
            </a:pPr>
            <a:r>
              <a:t>Dot Plot</a:t>
            </a:r>
          </a:p>
          <a:p>
            <a:pPr marL="751840" lvl="1" indent="-375920" defTabSz="467359">
              <a:spcBef>
                <a:spcPts val="1900"/>
              </a:spcBef>
              <a:defRPr sz="2880"/>
            </a:pPr>
            <a:r>
              <a:t>Mosaic Plot</a:t>
            </a:r>
          </a:p>
          <a:p>
            <a:pPr marL="375920" indent="-375920" defTabSz="467359">
              <a:spcBef>
                <a:spcPts val="1900"/>
              </a:spcBef>
              <a:defRPr sz="2880"/>
            </a:pPr>
            <a:r>
              <a:t>Correlation Analysis</a:t>
            </a:r>
          </a:p>
        </p:txBody>
      </p:sp>
      <p:sp>
        <p:nvSpPr>
          <p:cNvPr id="3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72</a:t>
            </a:fld>
            <a:endParaRPr/>
          </a:p>
        </p:txBody>
      </p:sp>
    </p:spTree>
    <p:extLst>
      <p:ext uri="{BB962C8B-B14F-4D97-AF65-F5344CB8AC3E}">
        <p14:creationId xmlns:p14="http://schemas.microsoft.com/office/powerpoint/2010/main" val="184691314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Visualizing Distribution"/>
          <p:cNvSpPr txBox="1">
            <a:spLocks noGrp="1"/>
          </p:cNvSpPr>
          <p:nvPr>
            <p:ph type="title"/>
          </p:nvPr>
        </p:nvSpPr>
        <p:spPr>
          <a:prstGeom prst="rect">
            <a:avLst/>
          </a:prstGeom>
        </p:spPr>
        <p:txBody>
          <a:bodyPr/>
          <a:lstStyle/>
          <a:p>
            <a:r>
              <a:t>Visualizing Distribution</a:t>
            </a:r>
          </a:p>
        </p:txBody>
      </p:sp>
      <p:pic>
        <p:nvPicPr>
          <p:cNvPr id="378"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79" name="Oval"/>
          <p:cNvSpPr/>
          <p:nvPr/>
        </p:nvSpPr>
        <p:spPr>
          <a:xfrm>
            <a:off x="1900564" y="7087527"/>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73</a:t>
            </a:fld>
            <a:endParaRPr/>
          </a:p>
        </p:txBody>
      </p:sp>
    </p:spTree>
    <p:extLst>
      <p:ext uri="{BB962C8B-B14F-4D97-AF65-F5344CB8AC3E}">
        <p14:creationId xmlns:p14="http://schemas.microsoft.com/office/powerpoint/2010/main" val="401072383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Bar Plot"/>
          <p:cNvSpPr txBox="1">
            <a:spLocks noGrp="1"/>
          </p:cNvSpPr>
          <p:nvPr>
            <p:ph type="title"/>
          </p:nvPr>
        </p:nvSpPr>
        <p:spPr>
          <a:prstGeom prst="rect">
            <a:avLst/>
          </a:prstGeom>
        </p:spPr>
        <p:txBody>
          <a:bodyPr/>
          <a:lstStyle/>
          <a:p>
            <a:r>
              <a:t>Bar Plot</a:t>
            </a:r>
          </a:p>
        </p:txBody>
      </p:sp>
      <p:sp>
        <p:nvSpPr>
          <p:cNvPr id="383" name="For categorical attributes…"/>
          <p:cNvSpPr txBox="1">
            <a:spLocks noGrp="1"/>
          </p:cNvSpPr>
          <p:nvPr>
            <p:ph type="body" sz="half" idx="1"/>
          </p:nvPr>
        </p:nvSpPr>
        <p:spPr>
          <a:xfrm>
            <a:off x="6510075" y="2628900"/>
            <a:ext cx="5986726" cy="6096000"/>
          </a:xfrm>
          <a:prstGeom prst="rect">
            <a:avLst/>
          </a:prstGeom>
        </p:spPr>
        <p:txBody>
          <a:bodyPr/>
          <a:lstStyle/>
          <a:p>
            <a:r>
              <a:t>For categorical attributes</a:t>
            </a:r>
          </a:p>
          <a:p>
            <a:r>
              <a:t>A bar plot is a simple way to depict the frequencies of the values of a categorical attribute</a:t>
            </a:r>
          </a:p>
          <a:p>
            <a:r>
              <a:t>Similar to histogram</a:t>
            </a:r>
          </a:p>
        </p:txBody>
      </p:sp>
      <p:pic>
        <p:nvPicPr>
          <p:cNvPr id="384" name="Screenshot 2016-08-28 17.42.07.png" descr="Screenshot 2016-08-28 17.42.07.png"/>
          <p:cNvPicPr>
            <a:picLocks noChangeAspect="1"/>
          </p:cNvPicPr>
          <p:nvPr/>
        </p:nvPicPr>
        <p:blipFill>
          <a:blip r:embed="rId3">
            <a:extLst/>
          </a:blip>
          <a:stretch>
            <a:fillRect/>
          </a:stretch>
        </p:blipFill>
        <p:spPr>
          <a:xfrm>
            <a:off x="934098" y="2552032"/>
            <a:ext cx="4756087" cy="6096001"/>
          </a:xfrm>
          <a:prstGeom prst="rect">
            <a:avLst/>
          </a:prstGeom>
          <a:ln w="12700">
            <a:miter lim="400000"/>
          </a:ln>
        </p:spPr>
      </p:pic>
      <p:grpSp>
        <p:nvGrpSpPr>
          <p:cNvPr id="387" name="Group"/>
          <p:cNvGrpSpPr/>
          <p:nvPr/>
        </p:nvGrpSpPr>
        <p:grpSpPr>
          <a:xfrm>
            <a:off x="949059" y="8835002"/>
            <a:ext cx="4421731" cy="590703"/>
            <a:chOff x="0" y="575729"/>
            <a:chExt cx="4421729" cy="590701"/>
          </a:xfrm>
        </p:grpSpPr>
        <p:sp>
          <p:nvSpPr>
            <p:cNvPr id="385" name="Line"/>
            <p:cNvSpPr/>
            <p:nvPr/>
          </p:nvSpPr>
          <p:spPr>
            <a:xfrm>
              <a:off x="0" y="575729"/>
              <a:ext cx="4421730" cy="1"/>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86" name="Attribute Value"/>
            <p:cNvSpPr txBox="1"/>
            <p:nvPr/>
          </p:nvSpPr>
          <p:spPr>
            <a:xfrm>
              <a:off x="982530" y="620331"/>
              <a:ext cx="2456669" cy="546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700">
                  <a:solidFill>
                    <a:schemeClr val="accent5">
                      <a:hueOff val="-375889"/>
                      <a:satOff val="-9195"/>
                      <a:lumOff val="-14901"/>
                    </a:schemeClr>
                  </a:solidFill>
                </a:defRPr>
              </a:lvl1pPr>
            </a:lstStyle>
            <a:p>
              <a:r>
                <a:t>Attribute Value</a:t>
              </a:r>
            </a:p>
          </p:txBody>
        </p:sp>
      </p:grpSp>
      <p:grpSp>
        <p:nvGrpSpPr>
          <p:cNvPr id="390" name="Group"/>
          <p:cNvGrpSpPr/>
          <p:nvPr/>
        </p:nvGrpSpPr>
        <p:grpSpPr>
          <a:xfrm>
            <a:off x="716155" y="2858468"/>
            <a:ext cx="1704231" cy="5698475"/>
            <a:chOff x="0" y="0"/>
            <a:chExt cx="1704230" cy="5698473"/>
          </a:xfrm>
        </p:grpSpPr>
        <p:sp>
          <p:nvSpPr>
            <p:cNvPr id="388" name="Line"/>
            <p:cNvSpPr/>
            <p:nvPr/>
          </p:nvSpPr>
          <p:spPr>
            <a:xfrm flipV="1">
              <a:off x="64" y="0"/>
              <a:ext cx="1" cy="5698474"/>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89" name="Frequency"/>
            <p:cNvSpPr txBox="1"/>
            <p:nvPr/>
          </p:nvSpPr>
          <p:spPr>
            <a:xfrm>
              <a:off x="0" y="55597"/>
              <a:ext cx="1704231" cy="546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2700">
                  <a:solidFill>
                    <a:schemeClr val="accent5">
                      <a:hueOff val="-375889"/>
                      <a:satOff val="-9195"/>
                      <a:lumOff val="-14901"/>
                    </a:schemeClr>
                  </a:solidFill>
                </a:defRPr>
              </a:lvl1pPr>
            </a:lstStyle>
            <a:p>
              <a:r>
                <a:t>Frequency</a:t>
              </a:r>
            </a:p>
          </p:txBody>
        </p:sp>
      </p:grpSp>
      <p:pic>
        <p:nvPicPr>
          <p:cNvPr id="391" name="Screenshot 2016-08-28 20.41.13.png" descr="Screenshot 2016-08-28 20.41.13.png"/>
          <p:cNvPicPr>
            <a:picLocks noChangeAspect="1"/>
          </p:cNvPicPr>
          <p:nvPr/>
        </p:nvPicPr>
        <p:blipFill>
          <a:blip r:embed="rId4">
            <a:extLst/>
          </a:blip>
          <a:stretch>
            <a:fillRect/>
          </a:stretch>
        </p:blipFill>
        <p:spPr>
          <a:xfrm>
            <a:off x="252369" y="2827663"/>
            <a:ext cx="6119545" cy="5698474"/>
          </a:xfrm>
          <a:prstGeom prst="rect">
            <a:avLst/>
          </a:prstGeom>
          <a:ln w="12700">
            <a:miter lim="400000"/>
          </a:ln>
        </p:spPr>
      </p:pic>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74</a:t>
            </a:fld>
            <a:endParaRPr/>
          </a:p>
        </p:txBody>
      </p:sp>
    </p:spTree>
    <p:extLst>
      <p:ext uri="{BB962C8B-B14F-4D97-AF65-F5344CB8AC3E}">
        <p14:creationId xmlns:p14="http://schemas.microsoft.com/office/powerpoint/2010/main" val="289231649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Visualizing Distribution"/>
          <p:cNvSpPr txBox="1">
            <a:spLocks noGrp="1"/>
          </p:cNvSpPr>
          <p:nvPr>
            <p:ph type="title"/>
          </p:nvPr>
        </p:nvSpPr>
        <p:spPr>
          <a:prstGeom prst="rect">
            <a:avLst/>
          </a:prstGeom>
        </p:spPr>
        <p:txBody>
          <a:bodyPr/>
          <a:lstStyle/>
          <a:p>
            <a:r>
              <a:t>Visualizing Distribution</a:t>
            </a:r>
          </a:p>
        </p:txBody>
      </p:sp>
      <p:pic>
        <p:nvPicPr>
          <p:cNvPr id="397"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98" name="Oval"/>
          <p:cNvSpPr/>
          <p:nvPr/>
        </p:nvSpPr>
        <p:spPr>
          <a:xfrm>
            <a:off x="2831061" y="7109682"/>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75</a:t>
            </a:fld>
            <a:endParaRPr/>
          </a:p>
        </p:txBody>
      </p:sp>
    </p:spTree>
    <p:extLst>
      <p:ext uri="{BB962C8B-B14F-4D97-AF65-F5344CB8AC3E}">
        <p14:creationId xmlns:p14="http://schemas.microsoft.com/office/powerpoint/2010/main" val="21897269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ot Plot"/>
          <p:cNvSpPr txBox="1">
            <a:spLocks noGrp="1"/>
          </p:cNvSpPr>
          <p:nvPr>
            <p:ph type="title"/>
          </p:nvPr>
        </p:nvSpPr>
        <p:spPr>
          <a:prstGeom prst="rect">
            <a:avLst/>
          </a:prstGeom>
        </p:spPr>
        <p:txBody>
          <a:bodyPr/>
          <a:lstStyle/>
          <a:p>
            <a:r>
              <a:t>Dot Plot</a:t>
            </a:r>
          </a:p>
        </p:txBody>
      </p:sp>
      <p:sp>
        <p:nvSpPr>
          <p:cNvPr id="402" name="A dot plot illustrates much the same information as a bar plot but uses dots to show the height."/>
          <p:cNvSpPr txBox="1">
            <a:spLocks noGrp="1"/>
          </p:cNvSpPr>
          <p:nvPr>
            <p:ph type="body" sz="quarter" idx="1"/>
          </p:nvPr>
        </p:nvSpPr>
        <p:spPr>
          <a:xfrm>
            <a:off x="307716" y="7661596"/>
            <a:ext cx="12389368" cy="1756677"/>
          </a:xfrm>
          <a:prstGeom prst="rect">
            <a:avLst/>
          </a:prstGeom>
        </p:spPr>
        <p:txBody>
          <a:bodyPr/>
          <a:lstStyle/>
          <a:p>
            <a:r>
              <a:t>A dot plot illustrates much the same information as a bar plot but uses dots to show the height.</a:t>
            </a:r>
          </a:p>
        </p:txBody>
      </p:sp>
      <p:sp>
        <p:nvSpPr>
          <p:cNvPr id="40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76</a:t>
            </a:fld>
            <a:endParaRPr/>
          </a:p>
        </p:txBody>
      </p:sp>
      <p:pic>
        <p:nvPicPr>
          <p:cNvPr id="404" name="Screenshot 2016-08-29 09.44.01.png" descr="Screenshot 2016-08-29 09.44.01.png"/>
          <p:cNvPicPr>
            <a:picLocks noChangeAspect="1"/>
          </p:cNvPicPr>
          <p:nvPr/>
        </p:nvPicPr>
        <p:blipFill>
          <a:blip r:embed="rId3">
            <a:extLst/>
          </a:blip>
          <a:stretch>
            <a:fillRect/>
          </a:stretch>
        </p:blipFill>
        <p:spPr>
          <a:xfrm>
            <a:off x="1937192" y="2178050"/>
            <a:ext cx="9130416" cy="5324797"/>
          </a:xfrm>
          <a:prstGeom prst="rect">
            <a:avLst/>
          </a:prstGeom>
          <a:ln w="12700">
            <a:miter lim="400000"/>
          </a:ln>
        </p:spPr>
      </p:pic>
    </p:spTree>
    <p:extLst>
      <p:ext uri="{BB962C8B-B14F-4D97-AF65-F5344CB8AC3E}">
        <p14:creationId xmlns:p14="http://schemas.microsoft.com/office/powerpoint/2010/main" val="85450879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Visualizing Distribution"/>
          <p:cNvSpPr txBox="1">
            <a:spLocks noGrp="1"/>
          </p:cNvSpPr>
          <p:nvPr>
            <p:ph type="title"/>
          </p:nvPr>
        </p:nvSpPr>
        <p:spPr>
          <a:prstGeom prst="rect">
            <a:avLst/>
          </a:prstGeom>
        </p:spPr>
        <p:txBody>
          <a:bodyPr/>
          <a:lstStyle/>
          <a:p>
            <a:r>
              <a:t>Visualizing Distribution</a:t>
            </a:r>
          </a:p>
        </p:txBody>
      </p:sp>
      <p:pic>
        <p:nvPicPr>
          <p:cNvPr id="409"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410" name="Oval"/>
          <p:cNvSpPr/>
          <p:nvPr/>
        </p:nvSpPr>
        <p:spPr>
          <a:xfrm>
            <a:off x="3643802" y="7089363"/>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77</a:t>
            </a:fld>
            <a:endParaRPr/>
          </a:p>
        </p:txBody>
      </p:sp>
    </p:spTree>
    <p:extLst>
      <p:ext uri="{BB962C8B-B14F-4D97-AF65-F5344CB8AC3E}">
        <p14:creationId xmlns:p14="http://schemas.microsoft.com/office/powerpoint/2010/main" val="345336933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Mosaic Plot"/>
          <p:cNvSpPr txBox="1">
            <a:spLocks noGrp="1"/>
          </p:cNvSpPr>
          <p:nvPr>
            <p:ph type="title"/>
          </p:nvPr>
        </p:nvSpPr>
        <p:spPr>
          <a:prstGeom prst="rect">
            <a:avLst/>
          </a:prstGeom>
        </p:spPr>
        <p:txBody>
          <a:bodyPr/>
          <a:lstStyle/>
          <a:p>
            <a:r>
              <a:t>Mosaic Plot</a:t>
            </a:r>
          </a:p>
        </p:txBody>
      </p:sp>
      <p:sp>
        <p:nvSpPr>
          <p:cNvPr id="414" name="to visualize the distribution of the values of one variable (v1) over the different values of another variable (v2), looking for any structure or relationship between those variables…"/>
          <p:cNvSpPr txBox="1">
            <a:spLocks noGrp="1"/>
          </p:cNvSpPr>
          <p:nvPr>
            <p:ph type="body" idx="1"/>
          </p:nvPr>
        </p:nvSpPr>
        <p:spPr>
          <a:prstGeom prst="rect">
            <a:avLst/>
          </a:prstGeom>
        </p:spPr>
        <p:txBody>
          <a:bodyPr/>
          <a:lstStyle/>
          <a:p>
            <a:r>
              <a:t>to visualize the distribution of the values of </a:t>
            </a:r>
            <a:r>
              <a:rPr i="1"/>
              <a:t>one variable (v1)</a:t>
            </a:r>
            <a:r>
              <a:t> over the different values of </a:t>
            </a:r>
            <a:r>
              <a:rPr i="1"/>
              <a:t>another variable (v2)</a:t>
            </a:r>
            <a:r>
              <a:t>, looking for any structure or relationship between those variables</a:t>
            </a:r>
          </a:p>
          <a:p>
            <a:r>
              <a:t>v1 and v2 are </a:t>
            </a:r>
            <a:r>
              <a:rPr b="1" i="1"/>
              <a:t>categorical</a:t>
            </a:r>
            <a:r>
              <a:t>. </a:t>
            </a:r>
          </a:p>
          <a:p>
            <a:r>
              <a:t>In Rattle, v2 is usually the target variable.</a:t>
            </a:r>
          </a:p>
        </p:txBody>
      </p:sp>
      <p:sp>
        <p:nvSpPr>
          <p:cNvPr id="41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78</a:t>
            </a:fld>
            <a:endParaRPr/>
          </a:p>
        </p:txBody>
      </p:sp>
    </p:spTree>
    <p:extLst>
      <p:ext uri="{BB962C8B-B14F-4D97-AF65-F5344CB8AC3E}">
        <p14:creationId xmlns:p14="http://schemas.microsoft.com/office/powerpoint/2010/main" val="785734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osaic Plot"/>
          <p:cNvSpPr txBox="1">
            <a:spLocks noGrp="1"/>
          </p:cNvSpPr>
          <p:nvPr>
            <p:ph type="title"/>
          </p:nvPr>
        </p:nvSpPr>
        <p:spPr>
          <a:prstGeom prst="rect">
            <a:avLst/>
          </a:prstGeom>
        </p:spPr>
        <p:txBody>
          <a:bodyPr/>
          <a:lstStyle/>
          <a:p>
            <a:r>
              <a:t>Mosaic Plot</a:t>
            </a:r>
          </a:p>
        </p:txBody>
      </p:sp>
      <p:pic>
        <p:nvPicPr>
          <p:cNvPr id="420" name="Screenshot 2016-08-28 20.04.09.png" descr="Screenshot 2016-08-28 20.04.09.png"/>
          <p:cNvPicPr>
            <a:picLocks noChangeAspect="1"/>
          </p:cNvPicPr>
          <p:nvPr/>
        </p:nvPicPr>
        <p:blipFill>
          <a:blip r:embed="rId3">
            <a:extLst/>
          </a:blip>
          <a:stretch>
            <a:fillRect/>
          </a:stretch>
        </p:blipFill>
        <p:spPr>
          <a:xfrm>
            <a:off x="4931566" y="2178050"/>
            <a:ext cx="7386633" cy="7428130"/>
          </a:xfrm>
          <a:prstGeom prst="rect">
            <a:avLst/>
          </a:prstGeom>
          <a:ln w="12700">
            <a:miter lim="400000"/>
          </a:ln>
        </p:spPr>
      </p:pic>
      <p:pic>
        <p:nvPicPr>
          <p:cNvPr id="421" name="Screenshot 2016-08-28 20.24.15.png" descr="Screenshot 2016-08-28 20.24.15.png"/>
          <p:cNvPicPr>
            <a:picLocks noChangeAspect="1"/>
          </p:cNvPicPr>
          <p:nvPr/>
        </p:nvPicPr>
        <p:blipFill>
          <a:blip r:embed="rId4">
            <a:extLst/>
          </a:blip>
          <a:stretch>
            <a:fillRect/>
          </a:stretch>
        </p:blipFill>
        <p:spPr>
          <a:xfrm>
            <a:off x="493311" y="4043595"/>
            <a:ext cx="3695242" cy="2761129"/>
          </a:xfrm>
          <a:prstGeom prst="rect">
            <a:avLst/>
          </a:prstGeom>
          <a:ln w="12700">
            <a:miter lim="400000"/>
          </a:ln>
        </p:spPr>
      </p:pic>
      <p:sp>
        <p:nvSpPr>
          <p:cNvPr id="422" name="v1"/>
          <p:cNvSpPr txBox="1"/>
          <p:nvPr/>
        </p:nvSpPr>
        <p:spPr>
          <a:xfrm>
            <a:off x="2855163" y="3459250"/>
            <a:ext cx="520044" cy="609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a:lvl1pPr>
          </a:lstStyle>
          <a:p>
            <a:r>
              <a:t>v1</a:t>
            </a:r>
          </a:p>
        </p:txBody>
      </p:sp>
      <p:sp>
        <p:nvSpPr>
          <p:cNvPr id="423" name="v2"/>
          <p:cNvSpPr txBox="1"/>
          <p:nvPr/>
        </p:nvSpPr>
        <p:spPr>
          <a:xfrm>
            <a:off x="1051626" y="3459250"/>
            <a:ext cx="520044" cy="609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a:lvl1pPr>
          </a:lstStyle>
          <a:p>
            <a:r>
              <a:t>v2</a:t>
            </a:r>
          </a:p>
        </p:txBody>
      </p:sp>
      <p:sp>
        <p:nvSpPr>
          <p:cNvPr id="4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79</a:t>
            </a:fld>
            <a:endParaRPr/>
          </a:p>
        </p:txBody>
      </p:sp>
      <p:sp>
        <p:nvSpPr>
          <p:cNvPr id="425" name="v1"/>
          <p:cNvSpPr txBox="1"/>
          <p:nvPr/>
        </p:nvSpPr>
        <p:spPr>
          <a:xfrm>
            <a:off x="4992851" y="2324100"/>
            <a:ext cx="520044" cy="609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a:lvl1pPr>
          </a:lstStyle>
          <a:p>
            <a:r>
              <a:t>v1</a:t>
            </a:r>
          </a:p>
        </p:txBody>
      </p:sp>
      <p:sp>
        <p:nvSpPr>
          <p:cNvPr id="426" name="v2"/>
          <p:cNvSpPr txBox="1"/>
          <p:nvPr/>
        </p:nvSpPr>
        <p:spPr>
          <a:xfrm>
            <a:off x="11884657" y="8912809"/>
            <a:ext cx="520044" cy="6096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a:lvl1pPr>
          </a:lstStyle>
          <a:p>
            <a:r>
              <a:t>v2</a:t>
            </a:r>
          </a:p>
        </p:txBody>
      </p:sp>
    </p:spTree>
    <p:extLst>
      <p:ext uri="{BB962C8B-B14F-4D97-AF65-F5344CB8AC3E}">
        <p14:creationId xmlns:p14="http://schemas.microsoft.com/office/powerpoint/2010/main" val="128893158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2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5" grpId="0" animBg="1" advAuto="0"/>
      <p:bldP spid="42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ine"/>
          <p:cNvSpPr/>
          <p:nvPr/>
        </p:nvSpPr>
        <p:spPr>
          <a:xfrm>
            <a:off x="4469967" y="3385967"/>
            <a:ext cx="1370448" cy="1571459"/>
          </a:xfrm>
          <a:prstGeom prst="line">
            <a:avLst/>
          </a:prstGeom>
          <a:ln w="25400">
            <a:solidFill>
              <a:srgbClr val="414141"/>
            </a:solidFill>
            <a:miter lim="400000"/>
          </a:ln>
        </p:spPr>
        <p:txBody>
          <a:bodyPr lIns="50800" tIns="50800" rIns="50800" bIns="50800" anchor="ctr"/>
          <a:lstStyle/>
          <a:p>
            <a:pPr>
              <a:defRPr sz="3200"/>
            </a:pPr>
            <a:endParaRPr/>
          </a:p>
        </p:txBody>
      </p:sp>
      <p:sp>
        <p:nvSpPr>
          <p:cNvPr id="214" name="Line"/>
          <p:cNvSpPr/>
          <p:nvPr/>
        </p:nvSpPr>
        <p:spPr>
          <a:xfrm>
            <a:off x="3509966" y="4596414"/>
            <a:ext cx="1921114" cy="890197"/>
          </a:xfrm>
          <a:prstGeom prst="line">
            <a:avLst/>
          </a:prstGeom>
          <a:ln w="25400">
            <a:solidFill>
              <a:srgbClr val="414141"/>
            </a:solidFill>
            <a:miter lim="400000"/>
          </a:ln>
        </p:spPr>
        <p:txBody>
          <a:bodyPr lIns="50800" tIns="50800" rIns="50800" bIns="50800" anchor="ctr"/>
          <a:lstStyle/>
          <a:p>
            <a:pPr>
              <a:defRPr sz="3200"/>
            </a:pPr>
            <a:endParaRPr/>
          </a:p>
        </p:txBody>
      </p:sp>
      <p:sp>
        <p:nvSpPr>
          <p:cNvPr id="215" name="Line"/>
          <p:cNvSpPr/>
          <p:nvPr/>
        </p:nvSpPr>
        <p:spPr>
          <a:xfrm flipV="1">
            <a:off x="3871739" y="6031053"/>
            <a:ext cx="1451034" cy="442416"/>
          </a:xfrm>
          <a:prstGeom prst="line">
            <a:avLst/>
          </a:prstGeom>
          <a:ln w="25400">
            <a:solidFill>
              <a:srgbClr val="414141"/>
            </a:solidFill>
            <a:miter lim="400000"/>
          </a:ln>
        </p:spPr>
        <p:txBody>
          <a:bodyPr lIns="50800" tIns="50800" rIns="50800" bIns="50800" anchor="ctr"/>
          <a:lstStyle/>
          <a:p>
            <a:pPr>
              <a:defRPr sz="3200"/>
            </a:pPr>
            <a:endParaRPr/>
          </a:p>
        </p:txBody>
      </p:sp>
      <p:sp>
        <p:nvSpPr>
          <p:cNvPr id="216" name="Line"/>
          <p:cNvSpPr/>
          <p:nvPr/>
        </p:nvSpPr>
        <p:spPr>
          <a:xfrm flipH="1">
            <a:off x="5344505" y="6584300"/>
            <a:ext cx="658950" cy="1018463"/>
          </a:xfrm>
          <a:prstGeom prst="line">
            <a:avLst/>
          </a:prstGeom>
          <a:ln w="25400">
            <a:solidFill>
              <a:srgbClr val="414141"/>
            </a:solidFill>
            <a:miter lim="400000"/>
          </a:ln>
        </p:spPr>
        <p:txBody>
          <a:bodyPr lIns="50800" tIns="50800" rIns="50800" bIns="50800" anchor="ctr"/>
          <a:lstStyle/>
          <a:p>
            <a:pPr>
              <a:defRPr sz="3200"/>
            </a:pPr>
            <a:endParaRPr/>
          </a:p>
        </p:txBody>
      </p:sp>
      <p:sp>
        <p:nvSpPr>
          <p:cNvPr id="217" name="Line"/>
          <p:cNvSpPr/>
          <p:nvPr/>
        </p:nvSpPr>
        <p:spPr>
          <a:xfrm>
            <a:off x="6962272" y="6467500"/>
            <a:ext cx="1050381" cy="766730"/>
          </a:xfrm>
          <a:prstGeom prst="line">
            <a:avLst/>
          </a:prstGeom>
          <a:ln w="25400">
            <a:solidFill>
              <a:srgbClr val="414141"/>
            </a:solidFill>
            <a:miter lim="400000"/>
          </a:ln>
        </p:spPr>
        <p:txBody>
          <a:bodyPr lIns="50800" tIns="50800" rIns="50800" bIns="50800" anchor="ctr"/>
          <a:lstStyle/>
          <a:p>
            <a:pPr>
              <a:defRPr sz="3200"/>
            </a:pPr>
            <a:endParaRPr/>
          </a:p>
        </p:txBody>
      </p:sp>
      <p:sp>
        <p:nvSpPr>
          <p:cNvPr id="218" name="Line"/>
          <p:cNvSpPr/>
          <p:nvPr/>
        </p:nvSpPr>
        <p:spPr>
          <a:xfrm flipV="1">
            <a:off x="7398473" y="4919100"/>
            <a:ext cx="1374634" cy="687534"/>
          </a:xfrm>
          <a:prstGeom prst="line">
            <a:avLst/>
          </a:prstGeom>
          <a:ln w="25400">
            <a:solidFill>
              <a:srgbClr val="414141"/>
            </a:solidFill>
            <a:miter lim="400000"/>
          </a:ln>
        </p:spPr>
        <p:txBody>
          <a:bodyPr lIns="50800" tIns="50800" rIns="50800" bIns="50800" anchor="ctr"/>
          <a:lstStyle/>
          <a:p>
            <a:pPr>
              <a:defRPr sz="3200"/>
            </a:pPr>
            <a:endParaRPr/>
          </a:p>
        </p:txBody>
      </p:sp>
      <p:sp>
        <p:nvSpPr>
          <p:cNvPr id="219" name="Line"/>
          <p:cNvSpPr/>
          <p:nvPr/>
        </p:nvSpPr>
        <p:spPr>
          <a:xfrm flipV="1">
            <a:off x="6560866" y="3169800"/>
            <a:ext cx="318234" cy="1707134"/>
          </a:xfrm>
          <a:prstGeom prst="line">
            <a:avLst/>
          </a:prstGeom>
          <a:ln w="25400">
            <a:solidFill>
              <a:srgbClr val="414141"/>
            </a:solidFill>
            <a:miter lim="400000"/>
          </a:ln>
        </p:spPr>
        <p:txBody>
          <a:bodyPr lIns="50800" tIns="50800" rIns="50800" bIns="50800" anchor="ctr"/>
          <a:lstStyle/>
          <a:p>
            <a:pPr>
              <a:defRPr sz="3200"/>
            </a:pPr>
            <a:endParaRP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
        <p:nvSpPr>
          <p:cNvPr id="221" name="Retailing"/>
          <p:cNvSpPr/>
          <p:nvPr/>
        </p:nvSpPr>
        <p:spPr>
          <a:xfrm>
            <a:off x="5946732" y="1320933"/>
            <a:ext cx="2447967" cy="1905001"/>
          </a:xfrm>
          <a:prstGeom prst="ellipse">
            <a:avLst/>
          </a:prstGeom>
          <a:blipFill>
            <a:blip r:embed="rId3"/>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lang="en-US" dirty="0"/>
              <a:t>r</a:t>
            </a:r>
            <a:r>
              <a:rPr dirty="0"/>
              <a:t>etailing</a:t>
            </a:r>
          </a:p>
        </p:txBody>
      </p:sp>
      <p:sp>
        <p:nvSpPr>
          <p:cNvPr id="222" name="political…"/>
          <p:cNvSpPr/>
          <p:nvPr/>
        </p:nvSpPr>
        <p:spPr>
          <a:xfrm>
            <a:off x="8781551" y="3924300"/>
            <a:ext cx="2354734" cy="1905000"/>
          </a:xfrm>
          <a:prstGeom prst="ellipse">
            <a:avLst/>
          </a:prstGeom>
          <a:blipFill>
            <a:blip r:embed="rId3"/>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p>
            <a:pPr>
              <a:defRPr sz="3200">
                <a:solidFill>
                  <a:srgbClr val="FFFFFF"/>
                </a:solidFill>
                <a:effectLst>
                  <a:outerShdw blurRad="25400" dist="33948" dir="2700000" rotWithShape="0">
                    <a:srgbClr val="3B3936"/>
                  </a:outerShdw>
                </a:effectLst>
              </a:defRPr>
            </a:pPr>
            <a:r>
              <a:rPr lang="en-US" dirty="0"/>
              <a:t>p</a:t>
            </a:r>
            <a:r>
              <a:rPr dirty="0"/>
              <a:t>olitical</a:t>
            </a:r>
          </a:p>
          <a:p>
            <a:pPr>
              <a:defRPr sz="3200">
                <a:solidFill>
                  <a:srgbClr val="FFFFFF"/>
                </a:solidFill>
                <a:effectLst>
                  <a:outerShdw blurRad="25400" dist="33948" dir="2700000" rotWithShape="0">
                    <a:srgbClr val="3B3936"/>
                  </a:outerShdw>
                </a:effectLst>
              </a:defRPr>
            </a:pPr>
            <a:r>
              <a:rPr dirty="0"/>
              <a:t>science</a:t>
            </a:r>
          </a:p>
        </p:txBody>
      </p:sp>
      <p:sp>
        <p:nvSpPr>
          <p:cNvPr id="223" name="healthcare"/>
          <p:cNvSpPr/>
          <p:nvPr/>
        </p:nvSpPr>
        <p:spPr>
          <a:xfrm>
            <a:off x="3598959" y="7538749"/>
            <a:ext cx="2961907" cy="1905001"/>
          </a:xfrm>
          <a:prstGeom prst="ellipse">
            <a:avLst/>
          </a:prstGeom>
          <a:blipFill>
            <a:blip r:embed="rId3"/>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dirty="0"/>
              <a:t>healthcare</a:t>
            </a:r>
          </a:p>
        </p:txBody>
      </p:sp>
      <p:sp>
        <p:nvSpPr>
          <p:cNvPr id="224" name="criminology"/>
          <p:cNvSpPr/>
          <p:nvPr/>
        </p:nvSpPr>
        <p:spPr>
          <a:xfrm>
            <a:off x="7281027" y="6571068"/>
            <a:ext cx="3010939" cy="1905001"/>
          </a:xfrm>
          <a:prstGeom prst="ellipse">
            <a:avLst/>
          </a:prstGeom>
          <a:blipFill>
            <a:blip r:embed="rId3"/>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100">
                <a:solidFill>
                  <a:srgbClr val="FFFFFF"/>
                </a:solidFill>
                <a:effectLst>
                  <a:outerShdw blurRad="25400" dist="33948" dir="2700000" rotWithShape="0">
                    <a:srgbClr val="3B3936"/>
                  </a:outerShdw>
                </a:effectLst>
              </a:defRPr>
            </a:lvl1pPr>
          </a:lstStyle>
          <a:p>
            <a:r>
              <a:rPr dirty="0"/>
              <a:t>criminology</a:t>
            </a:r>
          </a:p>
        </p:txBody>
      </p:sp>
      <p:sp>
        <p:nvSpPr>
          <p:cNvPr id="225" name="marketing"/>
          <p:cNvSpPr/>
          <p:nvPr/>
        </p:nvSpPr>
        <p:spPr>
          <a:xfrm>
            <a:off x="1296589" y="5621433"/>
            <a:ext cx="2770344" cy="1905001"/>
          </a:xfrm>
          <a:prstGeom prst="ellipse">
            <a:avLst/>
          </a:prstGeom>
          <a:blipFill>
            <a:blip r:embed="rId3"/>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dirty="0"/>
              <a:t>marketing</a:t>
            </a:r>
          </a:p>
        </p:txBody>
      </p:sp>
      <p:sp>
        <p:nvSpPr>
          <p:cNvPr id="226" name="data mining"/>
          <p:cNvSpPr/>
          <p:nvPr/>
        </p:nvSpPr>
        <p:spPr>
          <a:xfrm>
            <a:off x="5148055" y="4775633"/>
            <a:ext cx="2354734" cy="1905001"/>
          </a:xfrm>
          <a:prstGeom prst="ellipse">
            <a:avLst/>
          </a:prstGeom>
          <a:blipFill>
            <a:blip r:embed="rId4"/>
          </a:blip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t>data mining</a:t>
            </a:r>
          </a:p>
        </p:txBody>
      </p:sp>
      <p:sp>
        <p:nvSpPr>
          <p:cNvPr id="227" name="Circle"/>
          <p:cNvSpPr/>
          <p:nvPr/>
        </p:nvSpPr>
        <p:spPr>
          <a:xfrm>
            <a:off x="2590600" y="4280498"/>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28" name="Circle"/>
          <p:cNvSpPr/>
          <p:nvPr/>
        </p:nvSpPr>
        <p:spPr>
          <a:xfrm>
            <a:off x="3314933" y="3485898"/>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29" name="Circle"/>
          <p:cNvSpPr/>
          <p:nvPr/>
        </p:nvSpPr>
        <p:spPr>
          <a:xfrm>
            <a:off x="4022199" y="2879031"/>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30" name="More"/>
          <p:cNvSpPr txBox="1"/>
          <p:nvPr/>
        </p:nvSpPr>
        <p:spPr>
          <a:xfrm>
            <a:off x="1615064" y="2916133"/>
            <a:ext cx="830016"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More</a:t>
            </a:r>
          </a:p>
        </p:txBody>
      </p:sp>
      <p:pic>
        <p:nvPicPr>
          <p:cNvPr id="231" name="Screenshot 2016-08-20 09.59.18.png" descr="Screenshot 2016-08-20 09.59.18.png"/>
          <p:cNvPicPr>
            <a:picLocks noChangeAspect="1"/>
          </p:cNvPicPr>
          <p:nvPr/>
        </p:nvPicPr>
        <p:blipFill>
          <a:blip r:embed="rId5">
            <a:extLst/>
          </a:blip>
          <a:stretch>
            <a:fillRect/>
          </a:stretch>
        </p:blipFill>
        <p:spPr>
          <a:xfrm>
            <a:off x="2734392" y="8412343"/>
            <a:ext cx="864567" cy="664071"/>
          </a:xfrm>
          <a:prstGeom prst="rect">
            <a:avLst/>
          </a:prstGeom>
          <a:ln w="12700">
            <a:miter lim="400000"/>
          </a:ln>
        </p:spPr>
      </p:pic>
      <p:pic>
        <p:nvPicPr>
          <p:cNvPr id="232" name="Screenshot 2016-08-20 10.13.31.png" descr="Screenshot 2016-08-20 10.13.31.png"/>
          <p:cNvPicPr>
            <a:picLocks noChangeAspect="1"/>
          </p:cNvPicPr>
          <p:nvPr/>
        </p:nvPicPr>
        <p:blipFill>
          <a:blip r:embed="rId6">
            <a:extLst/>
          </a:blip>
          <a:srcRect/>
          <a:stretch>
            <a:fillRect/>
          </a:stretch>
        </p:blipFill>
        <p:spPr>
          <a:xfrm>
            <a:off x="6867618" y="538222"/>
            <a:ext cx="864566" cy="730871"/>
          </a:xfrm>
          <a:prstGeom prst="rect">
            <a:avLst/>
          </a:prstGeom>
          <a:ln w="12700">
            <a:miter lim="400000"/>
          </a:ln>
        </p:spPr>
      </p:pic>
      <p:pic>
        <p:nvPicPr>
          <p:cNvPr id="233" name="Screenshot 2016-08-20 10.05.59.png" descr="Screenshot 2016-08-20 10.05.59.png"/>
          <p:cNvPicPr>
            <a:picLocks noChangeAspect="1"/>
          </p:cNvPicPr>
          <p:nvPr/>
        </p:nvPicPr>
        <p:blipFill>
          <a:blip r:embed="rId7">
            <a:extLst/>
          </a:blip>
          <a:srcRect/>
          <a:stretch>
            <a:fillRect/>
          </a:stretch>
        </p:blipFill>
        <p:spPr>
          <a:xfrm>
            <a:off x="607187" y="6853757"/>
            <a:ext cx="680958" cy="479548"/>
          </a:xfrm>
          <a:prstGeom prst="rect">
            <a:avLst/>
          </a:prstGeom>
          <a:ln w="12700">
            <a:miter lim="400000"/>
          </a:ln>
        </p:spPr>
      </p:pic>
      <p:pic>
        <p:nvPicPr>
          <p:cNvPr id="234" name="Screenshot 2016-08-20 10.01.16.png" descr="Screenshot 2016-08-20 10.01.16.png"/>
          <p:cNvPicPr>
            <a:picLocks noChangeAspect="1"/>
          </p:cNvPicPr>
          <p:nvPr/>
        </p:nvPicPr>
        <p:blipFill>
          <a:blip r:embed="rId8">
            <a:extLst/>
          </a:blip>
          <a:stretch>
            <a:fillRect/>
          </a:stretch>
        </p:blipFill>
        <p:spPr>
          <a:xfrm>
            <a:off x="10546941" y="7467242"/>
            <a:ext cx="680957" cy="547815"/>
          </a:xfrm>
          <a:prstGeom prst="rect">
            <a:avLst/>
          </a:prstGeom>
          <a:ln w="12700">
            <a:miter lim="400000"/>
          </a:ln>
        </p:spPr>
      </p:pic>
      <p:pic>
        <p:nvPicPr>
          <p:cNvPr id="235" name="Screenshot 2017-01-18 10.04.43.png" descr="Screenshot 2017-01-18 10.04.43.png"/>
          <p:cNvPicPr>
            <a:picLocks noChangeAspect="1"/>
          </p:cNvPicPr>
          <p:nvPr/>
        </p:nvPicPr>
        <p:blipFill>
          <a:blip r:embed="rId9">
            <a:extLst/>
          </a:blip>
          <a:stretch>
            <a:fillRect/>
          </a:stretch>
        </p:blipFill>
        <p:spPr>
          <a:xfrm>
            <a:off x="11210407" y="4469452"/>
            <a:ext cx="934778" cy="39081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07427 0.407351" pathEditMode="relative">
                                      <p:cBhvr>
                                        <p:cTn id="6" dur="400" fill="hold"/>
                                        <p:tgtEl>
                                          <p:spTgt spid="232"/>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2" nodeType="withEffect">
                                  <p:stCondLst>
                                    <p:cond delay="0"/>
                                  </p:stCondLst>
                                  <p:childTnLst>
                                    <p:animScale>
                                      <p:cBhvr>
                                        <p:cTn id="9" dur="400" fill="hold"/>
                                        <p:tgtEl>
                                          <p:spTgt spid="232"/>
                                        </p:tgtEl>
                                      </p:cBhvr>
                                      <p:by x="1000000" y="1000000"/>
                                    </p:animScale>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107427 0.407351 L 0.000000 0.000000" pathEditMode="relative">
                                      <p:cBhvr>
                                        <p:cTn id="13" dur="400" fill="hold"/>
                                        <p:tgtEl>
                                          <p:spTgt spid="232"/>
                                        </p:tgtEl>
                                        <p:attrNameLst>
                                          <p:attrName>ppt_x</p:attrName>
                                          <p:attrName>ppt_y</p:attrName>
                                        </p:attrNameLst>
                                      </p:cBhvr>
                                    </p:animMotion>
                                  </p:childTnLst>
                                </p:cTn>
                              </p:par>
                            </p:childTnLst>
                          </p:cTn>
                        </p:par>
                        <p:par>
                          <p:cTn id="14" fill="hold">
                            <p:stCondLst>
                              <p:cond delay="0"/>
                            </p:stCondLst>
                            <p:childTnLst>
                              <p:par>
                                <p:cTn id="15" presetID="6" presetClass="emph" presetSubtype="0" accel="50000" decel="50000" fill="hold" grpId="4" nodeType="withEffect">
                                  <p:stCondLst>
                                    <p:cond delay="0"/>
                                  </p:stCondLst>
                                  <p:childTnLst>
                                    <p:animScale>
                                      <p:cBhvr>
                                        <p:cTn id="16" dur="400" fill="hold"/>
                                        <p:tgtEl>
                                          <p:spTgt spid="232"/>
                                        </p:tgtEl>
                                      </p:cBhvr>
                                      <p:by x="10000" y="10000"/>
                                    </p:animScale>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000000 0.000000 L -0.350155 0.021729" pathEditMode="relative">
                                      <p:cBhvr>
                                        <p:cTn id="20" dur="499" fill="hold"/>
                                        <p:tgtEl>
                                          <p:spTgt spid="235"/>
                                        </p:tgtEl>
                                        <p:attrNameLst>
                                          <p:attrName>ppt_x</p:attrName>
                                          <p:attrName>ppt_y</p:attrName>
                                        </p:attrNameLst>
                                      </p:cBhvr>
                                    </p:animMotion>
                                  </p:childTnLst>
                                </p:cTn>
                              </p:par>
                            </p:childTnLst>
                          </p:cTn>
                        </p:par>
                        <p:par>
                          <p:cTn id="21" fill="hold">
                            <p:stCondLst>
                              <p:cond delay="0"/>
                            </p:stCondLst>
                            <p:childTnLst>
                              <p:par>
                                <p:cTn id="22" presetID="6" presetClass="emph" presetSubtype="0" accel="50000" decel="50000" fill="hold" grpId="6" nodeType="withEffect">
                                  <p:stCondLst>
                                    <p:cond delay="0"/>
                                  </p:stCondLst>
                                  <p:childTnLst>
                                    <p:animScale>
                                      <p:cBhvr>
                                        <p:cTn id="23" dur="499" fill="hold"/>
                                        <p:tgtEl>
                                          <p:spTgt spid="235"/>
                                        </p:tgtEl>
                                      </p:cBhvr>
                                      <p:by x="1000000" y="1000000"/>
                                    </p:animScale>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350155 0.021729 L 0.000000 0.000000" pathEditMode="relative">
                                      <p:cBhvr>
                                        <p:cTn id="27" dur="499" fill="hold"/>
                                        <p:tgtEl>
                                          <p:spTgt spid="235"/>
                                        </p:tgtEl>
                                        <p:attrNameLst>
                                          <p:attrName>ppt_x</p:attrName>
                                          <p:attrName>ppt_y</p:attrName>
                                        </p:attrNameLst>
                                      </p:cBhvr>
                                    </p:animMotion>
                                  </p:childTnLst>
                                </p:cTn>
                              </p:par>
                            </p:childTnLst>
                          </p:cTn>
                        </p:par>
                        <p:par>
                          <p:cTn id="28" fill="hold">
                            <p:stCondLst>
                              <p:cond delay="0"/>
                            </p:stCondLst>
                            <p:childTnLst>
                              <p:par>
                                <p:cTn id="29" presetID="6" presetClass="emph" presetSubtype="0" accel="50000" decel="50000" fill="hold" grpId="8" nodeType="withEffect">
                                  <p:stCondLst>
                                    <p:cond delay="0"/>
                                  </p:stCondLst>
                                  <p:childTnLst>
                                    <p:animScale>
                                      <p:cBhvr>
                                        <p:cTn id="30" dur="499" fill="hold"/>
                                        <p:tgtEl>
                                          <p:spTgt spid="235"/>
                                        </p:tgtEl>
                                      </p:cBhvr>
                                      <p:by x="8879" y="8879"/>
                                    </p:animScale>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000000 0.000000 L -0.329842 -0.203005" pathEditMode="relative">
                                      <p:cBhvr>
                                        <p:cTn id="34" dur="400" fill="hold"/>
                                        <p:tgtEl>
                                          <p:spTgt spid="234"/>
                                        </p:tgtEl>
                                        <p:attrNameLst>
                                          <p:attrName>ppt_x</p:attrName>
                                          <p:attrName>ppt_y</p:attrName>
                                        </p:attrNameLst>
                                      </p:cBhvr>
                                    </p:animMotion>
                                  </p:childTnLst>
                                </p:cTn>
                              </p:par>
                            </p:childTnLst>
                          </p:cTn>
                        </p:par>
                        <p:par>
                          <p:cTn id="35" fill="hold">
                            <p:stCondLst>
                              <p:cond delay="0"/>
                            </p:stCondLst>
                            <p:childTnLst>
                              <p:par>
                                <p:cTn id="36" presetID="6" presetClass="emph" presetSubtype="0" accel="50000" decel="50000" fill="hold" grpId="10" nodeType="withEffect">
                                  <p:stCondLst>
                                    <p:cond delay="0"/>
                                  </p:stCondLst>
                                  <p:childTnLst>
                                    <p:animScale>
                                      <p:cBhvr>
                                        <p:cTn id="37" dur="400" fill="hold"/>
                                        <p:tgtEl>
                                          <p:spTgt spid="234"/>
                                        </p:tgtEl>
                                      </p:cBhvr>
                                      <p:by x="999999" y="999999"/>
                                    </p:animScale>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329842 -0.203005 L 0.000000 0.000000" pathEditMode="relative">
                                      <p:cBhvr>
                                        <p:cTn id="41" dur="400" fill="hold"/>
                                        <p:tgtEl>
                                          <p:spTgt spid="234"/>
                                        </p:tgtEl>
                                        <p:attrNameLst>
                                          <p:attrName>ppt_x</p:attrName>
                                          <p:attrName>ppt_y</p:attrName>
                                        </p:attrNameLst>
                                      </p:cBhvr>
                                    </p:animMotion>
                                  </p:childTnLst>
                                </p:cTn>
                              </p:par>
                            </p:childTnLst>
                          </p:cTn>
                        </p:par>
                        <p:par>
                          <p:cTn id="42" fill="hold">
                            <p:stCondLst>
                              <p:cond delay="0"/>
                            </p:stCondLst>
                            <p:childTnLst>
                              <p:par>
                                <p:cTn id="43" presetID="6" presetClass="emph" presetSubtype="0" accel="50000" decel="50000" fill="hold" grpId="12" nodeType="withEffect">
                                  <p:stCondLst>
                                    <p:cond delay="0"/>
                                  </p:stCondLst>
                                  <p:childTnLst>
                                    <p:animScale>
                                      <p:cBhvr>
                                        <p:cTn id="44" dur="400" fill="hold"/>
                                        <p:tgtEl>
                                          <p:spTgt spid="234"/>
                                        </p:tgtEl>
                                      </p:cBhvr>
                                      <p:by x="8753" y="8753"/>
                                    </p:animScale>
                                  </p:childTnLst>
                                </p:cTn>
                              </p:par>
                            </p:childTnLst>
                          </p:cTn>
                        </p:par>
                      </p:childTnLst>
                    </p:cTn>
                  </p:par>
                  <p:par>
                    <p:cTn id="45" fill="hold">
                      <p:stCondLst>
                        <p:cond delay="indefinite"/>
                      </p:stCondLst>
                      <p:childTnLst>
                        <p:par>
                          <p:cTn id="46" fill="hold">
                            <p:stCondLst>
                              <p:cond delay="0"/>
                            </p:stCondLst>
                            <p:childTnLst>
                              <p:par>
                                <p:cTn id="47" presetID="-1" presetClass="path" presetSubtype="0" accel="50000" decel="50000" fill="hold" nodeType="clickEffect">
                                  <p:stCondLst>
                                    <p:cond delay="0"/>
                                  </p:stCondLst>
                                  <p:childTnLst>
                                    <p:animMotion origin="layout" path="M 0.000000 0.000000 L 0.255229 -0.387769" pathEditMode="relative">
                                      <p:cBhvr>
                                        <p:cTn id="48" dur="400" fill="hold"/>
                                        <p:tgtEl>
                                          <p:spTgt spid="231"/>
                                        </p:tgtEl>
                                        <p:attrNameLst>
                                          <p:attrName>ppt_x</p:attrName>
                                          <p:attrName>ppt_y</p:attrName>
                                        </p:attrNameLst>
                                      </p:cBhvr>
                                    </p:animMotion>
                                  </p:childTnLst>
                                </p:cTn>
                              </p:par>
                            </p:childTnLst>
                          </p:cTn>
                        </p:par>
                        <p:par>
                          <p:cTn id="49" fill="hold">
                            <p:stCondLst>
                              <p:cond delay="0"/>
                            </p:stCondLst>
                            <p:childTnLst>
                              <p:par>
                                <p:cTn id="50" presetID="6" presetClass="emph" presetSubtype="0" accel="50000" decel="50000" fill="hold" grpId="14" nodeType="withEffect">
                                  <p:stCondLst>
                                    <p:cond delay="0"/>
                                  </p:stCondLst>
                                  <p:childTnLst>
                                    <p:animScale>
                                      <p:cBhvr>
                                        <p:cTn id="51" dur="400" fill="hold"/>
                                        <p:tgtEl>
                                          <p:spTgt spid="231"/>
                                        </p:tgtEl>
                                      </p:cBhvr>
                                      <p:by x="1000000" y="1000000"/>
                                    </p:animScale>
                                  </p:childTnLst>
                                </p:cTn>
                              </p:par>
                            </p:childTnLst>
                          </p:cTn>
                        </p:par>
                      </p:childTnLst>
                    </p:cTn>
                  </p:par>
                  <p:par>
                    <p:cTn id="52" fill="hold">
                      <p:stCondLst>
                        <p:cond delay="indefinite"/>
                      </p:stCondLst>
                      <p:childTnLst>
                        <p:par>
                          <p:cTn id="53" fill="hold">
                            <p:stCondLst>
                              <p:cond delay="0"/>
                            </p:stCondLst>
                            <p:childTnLst>
                              <p:par>
                                <p:cTn id="54" presetID="-1" presetClass="path" presetSubtype="0" accel="50000" decel="50000" fill="hold" nodeType="clickEffect">
                                  <p:stCondLst>
                                    <p:cond delay="0"/>
                                  </p:stCondLst>
                                  <p:childTnLst>
                                    <p:animMotion origin="layout" path="M 0.255229 -0.387769 L 0.000000 0.000000" pathEditMode="relative">
                                      <p:cBhvr>
                                        <p:cTn id="55" dur="400" fill="hold"/>
                                        <p:tgtEl>
                                          <p:spTgt spid="231"/>
                                        </p:tgtEl>
                                        <p:attrNameLst>
                                          <p:attrName>ppt_x</p:attrName>
                                          <p:attrName>ppt_y</p:attrName>
                                        </p:attrNameLst>
                                      </p:cBhvr>
                                    </p:animMotion>
                                  </p:childTnLst>
                                </p:cTn>
                              </p:par>
                            </p:childTnLst>
                          </p:cTn>
                        </p:par>
                        <p:par>
                          <p:cTn id="56" fill="hold">
                            <p:stCondLst>
                              <p:cond delay="0"/>
                            </p:stCondLst>
                            <p:childTnLst>
                              <p:par>
                                <p:cTn id="57" presetID="6" presetClass="emph" presetSubtype="0" accel="50000" decel="50000" fill="hold" grpId="16" nodeType="withEffect">
                                  <p:stCondLst>
                                    <p:cond delay="0"/>
                                  </p:stCondLst>
                                  <p:childTnLst>
                                    <p:animScale>
                                      <p:cBhvr>
                                        <p:cTn id="58" dur="400" fill="hold"/>
                                        <p:tgtEl>
                                          <p:spTgt spid="231"/>
                                        </p:tgtEl>
                                      </p:cBhvr>
                                      <p:by x="9600" y="9600"/>
                                    </p:animScale>
                                  </p:childTnLst>
                                </p:cTn>
                              </p:par>
                            </p:childTnLst>
                          </p:cTn>
                        </p:par>
                      </p:childTnLst>
                    </p:cTn>
                  </p:par>
                  <p:par>
                    <p:cTn id="59" fill="hold">
                      <p:stCondLst>
                        <p:cond delay="indefinite"/>
                      </p:stCondLst>
                      <p:childTnLst>
                        <p:par>
                          <p:cTn id="60" fill="hold">
                            <p:stCondLst>
                              <p:cond delay="0"/>
                            </p:stCondLst>
                            <p:childTnLst>
                              <p:par>
                                <p:cTn id="61" presetID="-1" presetClass="path" presetSubtype="0" accel="50000" decel="50000" fill="hold" nodeType="clickEffect">
                                  <p:stCondLst>
                                    <p:cond delay="0"/>
                                  </p:stCondLst>
                                  <p:childTnLst>
                                    <p:animMotion origin="layout" path="M 0.000000 0.000000 L 0.399662 -0.139989" pathEditMode="relative">
                                      <p:cBhvr>
                                        <p:cTn id="62" dur="400" fill="hold"/>
                                        <p:tgtEl>
                                          <p:spTgt spid="233"/>
                                        </p:tgtEl>
                                        <p:attrNameLst>
                                          <p:attrName>ppt_x</p:attrName>
                                          <p:attrName>ppt_y</p:attrName>
                                        </p:attrNameLst>
                                      </p:cBhvr>
                                    </p:animMotion>
                                  </p:childTnLst>
                                </p:cTn>
                              </p:par>
                            </p:childTnLst>
                          </p:cTn>
                        </p:par>
                        <p:par>
                          <p:cTn id="63" fill="hold">
                            <p:stCondLst>
                              <p:cond delay="0"/>
                            </p:stCondLst>
                            <p:childTnLst>
                              <p:par>
                                <p:cTn id="64" presetID="6" presetClass="emph" presetSubtype="0" accel="50000" decel="50000" fill="hold" grpId="18" nodeType="withEffect">
                                  <p:stCondLst>
                                    <p:cond delay="0"/>
                                  </p:stCondLst>
                                  <p:childTnLst>
                                    <p:animScale>
                                      <p:cBhvr>
                                        <p:cTn id="65" dur="400" fill="hold"/>
                                        <p:tgtEl>
                                          <p:spTgt spid="233"/>
                                        </p:tgtEl>
                                      </p:cBhvr>
                                      <p:by x="999999" y="999999"/>
                                    </p:animScale>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nodeType="clickEffect">
                                  <p:stCondLst>
                                    <p:cond delay="0"/>
                                  </p:stCondLst>
                                  <p:childTnLst>
                                    <p:animMotion origin="layout" path="M 0.399662 -0.139989 L 0.002283 -0.001412" pathEditMode="relative">
                                      <p:cBhvr>
                                        <p:cTn id="69" dur="400" fill="hold"/>
                                        <p:tgtEl>
                                          <p:spTgt spid="233"/>
                                        </p:tgtEl>
                                        <p:attrNameLst>
                                          <p:attrName>ppt_x</p:attrName>
                                          <p:attrName>ppt_y</p:attrName>
                                        </p:attrNameLst>
                                      </p:cBhvr>
                                    </p:animMotion>
                                  </p:childTnLst>
                                </p:cTn>
                              </p:par>
                            </p:childTnLst>
                          </p:cTn>
                        </p:par>
                        <p:par>
                          <p:cTn id="70" fill="hold">
                            <p:stCondLst>
                              <p:cond delay="0"/>
                            </p:stCondLst>
                            <p:childTnLst>
                              <p:par>
                                <p:cTn id="71" presetID="6" presetClass="emph" presetSubtype="0" accel="50000" decel="50000" fill="hold" grpId="20" nodeType="withEffect">
                                  <p:stCondLst>
                                    <p:cond delay="0"/>
                                  </p:stCondLst>
                                  <p:childTnLst>
                                    <p:animScale>
                                      <p:cBhvr>
                                        <p:cTn id="72" dur="400" fill="hold"/>
                                        <p:tgtEl>
                                          <p:spTgt spid="233"/>
                                        </p:tgtEl>
                                      </p:cBhvr>
                                      <p:by x="8474" y="847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14" animBg="1" advAuto="0"/>
      <p:bldP spid="231" grpId="16" animBg="1" advAuto="0"/>
      <p:bldP spid="232" grpId="2" animBg="1" advAuto="0"/>
      <p:bldP spid="232" grpId="4" animBg="1" advAuto="0"/>
      <p:bldP spid="233" grpId="18" animBg="1" advAuto="0"/>
      <p:bldP spid="233" grpId="20" animBg="1" advAuto="0"/>
      <p:bldP spid="234" grpId="10" animBg="1" advAuto="0"/>
      <p:bldP spid="234" grpId="12" animBg="1" advAuto="0"/>
      <p:bldP spid="235" grpId="6" animBg="1" advAuto="0"/>
      <p:bldP spid="235" grpId="8"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orrelation Analysis"/>
          <p:cNvSpPr txBox="1">
            <a:spLocks noGrp="1"/>
          </p:cNvSpPr>
          <p:nvPr>
            <p:ph type="title"/>
          </p:nvPr>
        </p:nvSpPr>
        <p:spPr>
          <a:prstGeom prst="rect">
            <a:avLst/>
          </a:prstGeom>
        </p:spPr>
        <p:txBody>
          <a:bodyPr/>
          <a:lstStyle/>
          <a:p>
            <a:r>
              <a:t>Correlation Analysis</a:t>
            </a:r>
          </a:p>
        </p:txBody>
      </p:sp>
      <p:sp>
        <p:nvSpPr>
          <p:cNvPr id="431" name="A correlation coefficient is a measure of the degree of relationship between two variables,…"/>
          <p:cNvSpPr txBox="1">
            <a:spLocks noGrp="1"/>
          </p:cNvSpPr>
          <p:nvPr>
            <p:ph type="body" idx="1"/>
          </p:nvPr>
        </p:nvSpPr>
        <p:spPr>
          <a:prstGeom prst="rect">
            <a:avLst/>
          </a:prstGeom>
        </p:spPr>
        <p:txBody>
          <a:bodyPr/>
          <a:lstStyle/>
          <a:p>
            <a:r>
              <a:t>A correlation coefficient is a measure of the degree of relationship between two variables, </a:t>
            </a:r>
          </a:p>
          <a:p>
            <a:r>
              <a:t>The </a:t>
            </a:r>
            <a:r>
              <a:rPr>
                <a:solidFill>
                  <a:schemeClr val="accent5">
                    <a:hueOff val="-375889"/>
                    <a:satOff val="-9195"/>
                    <a:lumOff val="-14901"/>
                  </a:schemeClr>
                </a:solidFill>
              </a:rPr>
              <a:t>magnitude</a:t>
            </a:r>
            <a:r>
              <a:t> represents the strength of the correlation and the </a:t>
            </a:r>
            <a:r>
              <a:rPr>
                <a:solidFill>
                  <a:schemeClr val="accent5">
                    <a:hueOff val="-375889"/>
                    <a:satOff val="-9195"/>
                    <a:lumOff val="-14901"/>
                  </a:schemeClr>
                </a:solidFill>
              </a:rPr>
              <a:t>sign</a:t>
            </a:r>
            <a:r>
              <a:t> represents the direction of the correlation.</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80</a:t>
            </a:fld>
            <a:endParaRPr/>
          </a:p>
        </p:txBody>
      </p:sp>
      <p:pic>
        <p:nvPicPr>
          <p:cNvPr id="433" name="Image" descr="Image"/>
          <p:cNvPicPr>
            <a:picLocks noChangeAspect="1"/>
          </p:cNvPicPr>
          <p:nvPr/>
        </p:nvPicPr>
        <p:blipFill>
          <a:blip r:embed="rId2">
            <a:extLst/>
          </a:blip>
          <a:stretch>
            <a:fillRect/>
          </a:stretch>
        </p:blipFill>
        <p:spPr>
          <a:xfrm>
            <a:off x="8422409" y="5018103"/>
            <a:ext cx="1612901" cy="469901"/>
          </a:xfrm>
          <a:prstGeom prst="rect">
            <a:avLst/>
          </a:prstGeom>
          <a:ln w="12700">
            <a:miter lim="400000"/>
          </a:ln>
        </p:spPr>
      </p:pic>
    </p:spTree>
    <p:extLst>
      <p:ext uri="{BB962C8B-B14F-4D97-AF65-F5344CB8AC3E}">
        <p14:creationId xmlns:p14="http://schemas.microsoft.com/office/powerpoint/2010/main" val="9196653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orrelation Analysis"/>
          <p:cNvSpPr txBox="1">
            <a:spLocks noGrp="1"/>
          </p:cNvSpPr>
          <p:nvPr>
            <p:ph type="title"/>
          </p:nvPr>
        </p:nvSpPr>
        <p:spPr>
          <a:prstGeom prst="rect">
            <a:avLst/>
          </a:prstGeom>
        </p:spPr>
        <p:txBody>
          <a:bodyPr/>
          <a:lstStyle/>
          <a:p>
            <a:r>
              <a:t>Correlation Analysis</a:t>
            </a:r>
          </a:p>
        </p:txBody>
      </p:sp>
      <p:sp>
        <p:nvSpPr>
          <p:cNvPr id="4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81</a:t>
            </a:fld>
            <a:endParaRPr/>
          </a:p>
        </p:txBody>
      </p:sp>
      <p:grpSp>
        <p:nvGrpSpPr>
          <p:cNvPr id="439" name="Group"/>
          <p:cNvGrpSpPr/>
          <p:nvPr/>
        </p:nvGrpSpPr>
        <p:grpSpPr>
          <a:xfrm>
            <a:off x="1600238" y="2324100"/>
            <a:ext cx="10278673" cy="7434960"/>
            <a:chOff x="0" y="0"/>
            <a:chExt cx="10278672" cy="7434959"/>
          </a:xfrm>
        </p:grpSpPr>
        <p:pic>
          <p:nvPicPr>
            <p:cNvPr id="437" name="Screenshot 2016-08-29 09.58.53.png" descr="Screenshot 2016-08-29 09.58.53.png"/>
            <p:cNvPicPr>
              <a:picLocks noChangeAspect="1"/>
            </p:cNvPicPr>
            <p:nvPr/>
          </p:nvPicPr>
          <p:blipFill>
            <a:blip r:embed="rId2">
              <a:extLst/>
            </a:blip>
            <a:stretch>
              <a:fillRect/>
            </a:stretch>
          </p:blipFill>
          <p:spPr>
            <a:xfrm>
              <a:off x="0" y="0"/>
              <a:ext cx="10278673" cy="7434960"/>
            </a:xfrm>
            <a:prstGeom prst="rect">
              <a:avLst/>
            </a:prstGeom>
            <a:ln w="12700" cap="flat">
              <a:noFill/>
              <a:miter lim="400000"/>
            </a:ln>
            <a:effectLst/>
          </p:spPr>
        </p:pic>
        <p:sp>
          <p:nvSpPr>
            <p:cNvPr id="438" name="Oval"/>
            <p:cNvSpPr/>
            <p:nvPr/>
          </p:nvSpPr>
          <p:spPr>
            <a:xfrm>
              <a:off x="2979615" y="1365250"/>
              <a:ext cx="1354331" cy="560224"/>
            </a:xfrm>
            <a:prstGeom prst="ellipse">
              <a:avLst/>
            </a:prstGeom>
            <a:noFill/>
            <a:ln w="508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52052221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rrelation Analysis"/>
          <p:cNvSpPr txBox="1">
            <a:spLocks noGrp="1"/>
          </p:cNvSpPr>
          <p:nvPr>
            <p:ph type="title"/>
          </p:nvPr>
        </p:nvSpPr>
        <p:spPr>
          <a:prstGeom prst="rect">
            <a:avLst/>
          </a:prstGeom>
        </p:spPr>
        <p:txBody>
          <a:bodyPr/>
          <a:lstStyle/>
          <a:p>
            <a:r>
              <a:t>Correlation Analysis</a:t>
            </a:r>
          </a:p>
        </p:txBody>
      </p:sp>
      <p:sp>
        <p:nvSpPr>
          <p:cNvPr id="4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82</a:t>
            </a:fld>
            <a:endParaRPr/>
          </a:p>
        </p:txBody>
      </p:sp>
      <p:pic>
        <p:nvPicPr>
          <p:cNvPr id="443" name="Image" descr="Image"/>
          <p:cNvPicPr>
            <a:picLocks noChangeAspect="1"/>
          </p:cNvPicPr>
          <p:nvPr/>
        </p:nvPicPr>
        <p:blipFill>
          <a:blip r:embed="rId2">
            <a:extLst/>
          </a:blip>
          <a:stretch>
            <a:fillRect/>
          </a:stretch>
        </p:blipFill>
        <p:spPr>
          <a:xfrm>
            <a:off x="1509139" y="2324100"/>
            <a:ext cx="9575812" cy="6119994"/>
          </a:xfrm>
          <a:prstGeom prst="rect">
            <a:avLst/>
          </a:prstGeom>
          <a:ln w="12700">
            <a:miter lim="400000"/>
          </a:ln>
        </p:spPr>
      </p:pic>
      <p:sp>
        <p:nvSpPr>
          <p:cNvPr id="444" name="Which pair of features shows a high positive correlation?"/>
          <p:cNvSpPr txBox="1"/>
          <p:nvPr/>
        </p:nvSpPr>
        <p:spPr>
          <a:xfrm>
            <a:off x="2406826" y="8597196"/>
            <a:ext cx="7780438"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Which pair of features shows a high positive correlation?</a:t>
            </a:r>
          </a:p>
        </p:txBody>
      </p:sp>
    </p:spTree>
    <p:extLst>
      <p:ext uri="{BB962C8B-B14F-4D97-AF65-F5344CB8AC3E}">
        <p14:creationId xmlns:p14="http://schemas.microsoft.com/office/powerpoint/2010/main" val="19303157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ractice"/>
          <p:cNvSpPr txBox="1">
            <a:spLocks noGrp="1"/>
          </p:cNvSpPr>
          <p:nvPr>
            <p:ph type="title"/>
          </p:nvPr>
        </p:nvSpPr>
        <p:spPr>
          <a:prstGeom prst="rect">
            <a:avLst/>
          </a:prstGeom>
        </p:spPr>
        <p:txBody>
          <a:bodyPr/>
          <a:lstStyle/>
          <a:p>
            <a:r>
              <a:t>Practice</a:t>
            </a:r>
          </a:p>
        </p:txBody>
      </p:sp>
      <p:sp>
        <p:nvSpPr>
          <p:cNvPr id="447" name="Assuming the boxplot was generated from one of the two distributions. Which one should it be? Briefly explain your answer."/>
          <p:cNvSpPr txBox="1">
            <a:spLocks noGrp="1"/>
          </p:cNvSpPr>
          <p:nvPr>
            <p:ph type="body" sz="quarter" idx="1"/>
          </p:nvPr>
        </p:nvSpPr>
        <p:spPr>
          <a:xfrm>
            <a:off x="508000" y="2324100"/>
            <a:ext cx="11988800" cy="1219200"/>
          </a:xfrm>
          <a:prstGeom prst="rect">
            <a:avLst/>
          </a:prstGeom>
        </p:spPr>
        <p:txBody>
          <a:bodyPr>
            <a:normAutofit fontScale="92500"/>
          </a:bodyPr>
          <a:lstStyle>
            <a:lvl1pPr marL="399415" indent="-399415" defTabSz="496570">
              <a:spcBef>
                <a:spcPts val="2000"/>
              </a:spcBef>
              <a:defRPr sz="3060"/>
            </a:lvl1pPr>
          </a:lstStyle>
          <a:p>
            <a:r>
              <a:t>Assuming the boxplot was generated from one of the two distributions. Which one should it be? Briefly explain your answer.</a:t>
            </a:r>
          </a:p>
        </p:txBody>
      </p:sp>
      <p:sp>
        <p:nvSpPr>
          <p:cNvPr id="4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83</a:t>
            </a:fld>
            <a:endParaRPr/>
          </a:p>
        </p:txBody>
      </p:sp>
      <p:pic>
        <p:nvPicPr>
          <p:cNvPr id="449" name="Image" descr="Image"/>
          <p:cNvPicPr>
            <a:picLocks noChangeAspect="1"/>
          </p:cNvPicPr>
          <p:nvPr/>
        </p:nvPicPr>
        <p:blipFill>
          <a:blip r:embed="rId2">
            <a:extLst/>
          </a:blip>
          <a:stretch>
            <a:fillRect/>
          </a:stretch>
        </p:blipFill>
        <p:spPr>
          <a:xfrm>
            <a:off x="1150555" y="4443403"/>
            <a:ext cx="3808542" cy="3579854"/>
          </a:xfrm>
          <a:prstGeom prst="rect">
            <a:avLst/>
          </a:prstGeom>
          <a:ln w="12700">
            <a:miter lim="400000"/>
          </a:ln>
        </p:spPr>
      </p:pic>
      <p:pic>
        <p:nvPicPr>
          <p:cNvPr id="450" name="Image" descr="Image"/>
          <p:cNvPicPr>
            <a:picLocks noChangeAspect="1"/>
          </p:cNvPicPr>
          <p:nvPr/>
        </p:nvPicPr>
        <p:blipFill>
          <a:blip r:embed="rId3">
            <a:extLst/>
          </a:blip>
          <a:stretch>
            <a:fillRect/>
          </a:stretch>
        </p:blipFill>
        <p:spPr>
          <a:xfrm>
            <a:off x="7061124" y="3848100"/>
            <a:ext cx="4482608" cy="2605718"/>
          </a:xfrm>
          <a:prstGeom prst="rect">
            <a:avLst/>
          </a:prstGeom>
          <a:ln w="12700">
            <a:miter lim="400000"/>
          </a:ln>
        </p:spPr>
      </p:pic>
      <p:sp>
        <p:nvSpPr>
          <p:cNvPr id="451" name="A"/>
          <p:cNvSpPr txBox="1"/>
          <p:nvPr/>
        </p:nvSpPr>
        <p:spPr>
          <a:xfrm>
            <a:off x="6128345" y="4896958"/>
            <a:ext cx="351384"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A</a:t>
            </a:r>
          </a:p>
        </p:txBody>
      </p:sp>
      <p:pic>
        <p:nvPicPr>
          <p:cNvPr id="452" name="Screenshot 2017-08-29 21.26.13.png" descr="Screenshot 2017-08-29 21.26.13.png"/>
          <p:cNvPicPr>
            <a:picLocks noChangeAspect="1"/>
          </p:cNvPicPr>
          <p:nvPr/>
        </p:nvPicPr>
        <p:blipFill>
          <a:blip r:embed="rId4">
            <a:extLst/>
          </a:blip>
          <a:stretch>
            <a:fillRect/>
          </a:stretch>
        </p:blipFill>
        <p:spPr>
          <a:xfrm>
            <a:off x="7061124" y="6758616"/>
            <a:ext cx="4482608" cy="2521084"/>
          </a:xfrm>
          <a:prstGeom prst="rect">
            <a:avLst/>
          </a:prstGeom>
          <a:ln w="12700">
            <a:miter lim="400000"/>
          </a:ln>
        </p:spPr>
      </p:pic>
      <p:sp>
        <p:nvSpPr>
          <p:cNvPr id="453" name="B"/>
          <p:cNvSpPr txBox="1"/>
          <p:nvPr/>
        </p:nvSpPr>
        <p:spPr>
          <a:xfrm>
            <a:off x="6153794" y="7283518"/>
            <a:ext cx="300485"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B</a:t>
            </a:r>
          </a:p>
        </p:txBody>
      </p:sp>
    </p:spTree>
    <p:extLst>
      <p:ext uri="{BB962C8B-B14F-4D97-AF65-F5344CB8AC3E}">
        <p14:creationId xmlns:p14="http://schemas.microsoft.com/office/powerpoint/2010/main" val="225493071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ractice on Rattle"/>
          <p:cNvSpPr txBox="1">
            <a:spLocks noGrp="1"/>
          </p:cNvSpPr>
          <p:nvPr>
            <p:ph type="title"/>
          </p:nvPr>
        </p:nvSpPr>
        <p:spPr>
          <a:prstGeom prst="rect">
            <a:avLst/>
          </a:prstGeom>
        </p:spPr>
        <p:txBody>
          <a:bodyPr/>
          <a:lstStyle/>
          <a:p>
            <a:r>
              <a:t>Practice on Rattle</a:t>
            </a:r>
          </a:p>
        </p:txBody>
      </p:sp>
      <p:sp>
        <p:nvSpPr>
          <p:cNvPr id="456" name="Features…"/>
          <p:cNvSpPr txBox="1">
            <a:spLocks noGrp="1"/>
          </p:cNvSpPr>
          <p:nvPr>
            <p:ph type="body" idx="1"/>
          </p:nvPr>
        </p:nvSpPr>
        <p:spPr>
          <a:prstGeom prst="rect">
            <a:avLst/>
          </a:prstGeom>
        </p:spPr>
        <p:txBody>
          <a:bodyPr/>
          <a:lstStyle/>
          <a:p>
            <a:pPr marL="291338" indent="-291338" defTabSz="362204">
              <a:spcBef>
                <a:spcPts val="1400"/>
              </a:spcBef>
              <a:defRPr sz="2232"/>
            </a:pPr>
            <a:r>
              <a:t>Features  </a:t>
            </a:r>
          </a:p>
          <a:p>
            <a:pPr marL="291338" indent="-291338" defTabSz="362204">
              <a:spcBef>
                <a:spcPts val="1400"/>
              </a:spcBef>
              <a:defRPr sz="2232"/>
            </a:pPr>
            <a:r>
              <a:t>   1. Has been pregnant before ( 0, 1)</a:t>
            </a:r>
          </a:p>
          <a:p>
            <a:pPr marL="291338" indent="-291338" defTabSz="362204">
              <a:spcBef>
                <a:spcPts val="1400"/>
              </a:spcBef>
              <a:defRPr sz="2232"/>
            </a:pPr>
            <a:r>
              <a:t>   2. Plasma glucose concentration a 2 hours in an oral glucose tolerance test</a:t>
            </a:r>
          </a:p>
          <a:p>
            <a:pPr marL="291338" indent="-291338" defTabSz="362204">
              <a:spcBef>
                <a:spcPts val="1400"/>
              </a:spcBef>
              <a:defRPr sz="2232"/>
            </a:pPr>
            <a:r>
              <a:t>   3. Diastolic blood pressure (mm Hg)</a:t>
            </a:r>
          </a:p>
          <a:p>
            <a:pPr marL="291338" indent="-291338" defTabSz="362204">
              <a:spcBef>
                <a:spcPts val="1400"/>
              </a:spcBef>
              <a:defRPr sz="2232"/>
            </a:pPr>
            <a:r>
              <a:t>   4. Triceps skin fold thickness (mm)</a:t>
            </a:r>
          </a:p>
          <a:p>
            <a:pPr marL="291338" indent="-291338" defTabSz="362204">
              <a:spcBef>
                <a:spcPts val="1400"/>
              </a:spcBef>
              <a:defRPr sz="2232"/>
            </a:pPr>
            <a:r>
              <a:t>   5. 2-Hour serum insulin (mu U/ml)</a:t>
            </a:r>
          </a:p>
          <a:p>
            <a:pPr marL="291338" indent="-291338" defTabSz="362204">
              <a:spcBef>
                <a:spcPts val="1400"/>
              </a:spcBef>
              <a:defRPr sz="2232"/>
            </a:pPr>
            <a:r>
              <a:t>   6. BMI&gt;= 32 (0,1)</a:t>
            </a:r>
          </a:p>
          <a:p>
            <a:pPr marL="291338" indent="-291338" defTabSz="362204">
              <a:spcBef>
                <a:spcPts val="1400"/>
              </a:spcBef>
              <a:defRPr sz="2232"/>
            </a:pPr>
            <a:r>
              <a:t>   7. Diabetes pedigree function</a:t>
            </a:r>
          </a:p>
          <a:p>
            <a:pPr marL="291338" indent="-291338" defTabSz="362204">
              <a:spcBef>
                <a:spcPts val="1400"/>
              </a:spcBef>
              <a:defRPr sz="2232"/>
            </a:pPr>
            <a:r>
              <a:t>   8. Age (years)</a:t>
            </a:r>
          </a:p>
          <a:p>
            <a:pPr marL="291338" indent="-291338" defTabSz="362204">
              <a:spcBef>
                <a:spcPts val="1400"/>
              </a:spcBef>
              <a:defRPr sz="2232"/>
            </a:pPr>
            <a:r>
              <a:t>Class variable</a:t>
            </a:r>
          </a:p>
          <a:p>
            <a:pPr marL="582676" lvl="1" indent="-291338" defTabSz="362204">
              <a:spcBef>
                <a:spcPts val="1400"/>
              </a:spcBef>
              <a:defRPr sz="2232"/>
            </a:pPr>
            <a:r>
              <a:t>Y (0 or 1)</a:t>
            </a:r>
          </a:p>
        </p:txBody>
      </p:sp>
      <p:sp>
        <p:nvSpPr>
          <p:cNvPr id="4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84</a:t>
            </a:fld>
            <a:endParaRPr/>
          </a:p>
        </p:txBody>
      </p:sp>
    </p:spTree>
    <p:extLst>
      <p:ext uri="{BB962C8B-B14F-4D97-AF65-F5344CB8AC3E}">
        <p14:creationId xmlns:p14="http://schemas.microsoft.com/office/powerpoint/2010/main" val="8974010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ata Mining Tasks"/>
          <p:cNvSpPr txBox="1">
            <a:spLocks noGrp="1"/>
          </p:cNvSpPr>
          <p:nvPr>
            <p:ph type="title"/>
          </p:nvPr>
        </p:nvSpPr>
        <p:spPr>
          <a:prstGeom prst="rect">
            <a:avLst/>
          </a:prstGeom>
        </p:spPr>
        <p:txBody>
          <a:bodyPr/>
          <a:lstStyle/>
          <a:p>
            <a:r>
              <a:t>Data Mining Tasks</a:t>
            </a:r>
          </a:p>
        </p:txBody>
      </p:sp>
      <p:sp>
        <p:nvSpPr>
          <p:cNvPr id="244" name="Each data-driven business decision-making problem can be decomposed of a set of subtasks, some of them are unique to the problem, and some of them fall into a set of well-defined common problems…"/>
          <p:cNvSpPr txBox="1">
            <a:spLocks noGrp="1"/>
          </p:cNvSpPr>
          <p:nvPr>
            <p:ph type="body" idx="1"/>
          </p:nvPr>
        </p:nvSpPr>
        <p:spPr>
          <a:prstGeom prst="rect">
            <a:avLst/>
          </a:prstGeom>
        </p:spPr>
        <p:txBody>
          <a:bodyPr/>
          <a:lstStyle/>
          <a:p>
            <a:r>
              <a:t>Each data-driven business decision-making problem can be decomposed of a set of subtasks, some of them are unique to the problem, and some of them fall into a set of well-defined common problems</a:t>
            </a:r>
          </a:p>
          <a:p>
            <a:r>
              <a:t>Fortunately, there are only a handful of fundamentally different types of problems.</a:t>
            </a:r>
          </a:p>
        </p:txBody>
      </p:sp>
      <p:sp>
        <p:nvSpPr>
          <p:cNvPr id="2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5549</Words>
  <Application>Microsoft Office PowerPoint</Application>
  <PresentationFormat>Custom</PresentationFormat>
  <Paragraphs>811</Paragraphs>
  <Slides>84</Slides>
  <Notes>43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Bodoni SvtyTwo ITC TT-Book</vt:lpstr>
      <vt:lpstr>Helvetica</vt:lpstr>
      <vt:lpstr>Helvetica Neue</vt:lpstr>
      <vt:lpstr>Palatino</vt:lpstr>
      <vt:lpstr>Tahoma</vt:lpstr>
      <vt:lpstr>Times New Roman</vt:lpstr>
      <vt:lpstr>Zapf Dingbats</vt:lpstr>
      <vt:lpstr>New_Template4</vt:lpstr>
      <vt:lpstr>Introduction to Data Mining</vt:lpstr>
      <vt:lpstr>Course Material</vt:lpstr>
      <vt:lpstr>Grading Scheme</vt:lpstr>
      <vt:lpstr>Goals</vt:lpstr>
      <vt:lpstr>Part I Overview</vt:lpstr>
      <vt:lpstr>Data</vt:lpstr>
      <vt:lpstr>What is Data Mining</vt:lpstr>
      <vt:lpstr>PowerPoint Presentation</vt:lpstr>
      <vt:lpstr>Data Mining Tasks</vt:lpstr>
      <vt:lpstr>Types of Problems</vt:lpstr>
      <vt:lpstr>Overview</vt:lpstr>
      <vt:lpstr>Types of Problems</vt:lpstr>
      <vt:lpstr>Types of Problems</vt:lpstr>
      <vt:lpstr>Types of Problems</vt:lpstr>
      <vt:lpstr>Types of Problems</vt:lpstr>
      <vt:lpstr>Types of Problems</vt:lpstr>
      <vt:lpstr>Practice</vt:lpstr>
      <vt:lpstr>Part II Overview</vt:lpstr>
      <vt:lpstr>Data Mining Model</vt:lpstr>
      <vt:lpstr>Types of Data</vt:lpstr>
      <vt:lpstr>Data type practice</vt:lpstr>
      <vt:lpstr>Data Mining Model</vt:lpstr>
      <vt:lpstr>Data Mining Process</vt:lpstr>
      <vt:lpstr>Overview</vt:lpstr>
      <vt:lpstr>Supervised and Unsupervised Learning</vt:lpstr>
      <vt:lpstr>Supervised and Unsupervised Tasks</vt:lpstr>
      <vt:lpstr>PowerPoint Presentation</vt:lpstr>
      <vt:lpstr>Overview</vt:lpstr>
      <vt:lpstr>PowerPoint Presentation</vt:lpstr>
      <vt:lpstr>Phase 1: Business Understanding</vt:lpstr>
      <vt:lpstr>Phase 2: Data Understanding</vt:lpstr>
      <vt:lpstr>Phase 1 &amp; 2: Business and Data Understanding</vt:lpstr>
      <vt:lpstr>Phase 1 &amp; 2: Business and Data Understanding</vt:lpstr>
      <vt:lpstr>Phase 3: Data Preparation</vt:lpstr>
      <vt:lpstr>Phase 3: Data Preparation</vt:lpstr>
      <vt:lpstr>Phase 3: Data Preparation</vt:lpstr>
      <vt:lpstr>Phase 3: Data Preparation</vt:lpstr>
      <vt:lpstr>Phase 3: Data Preparation</vt:lpstr>
      <vt:lpstr>Phase 3: Data Preparation</vt:lpstr>
      <vt:lpstr>Phase 3: Data Preparation</vt:lpstr>
      <vt:lpstr>Phase 3: Data Preparation</vt:lpstr>
      <vt:lpstr>Phase 4: Modeling</vt:lpstr>
      <vt:lpstr>Phase 5: Evaluation</vt:lpstr>
      <vt:lpstr>Phase 5: Evaluation</vt:lpstr>
      <vt:lpstr>Phase 6: Deployment</vt:lpstr>
      <vt:lpstr>PowerPoint Presentation</vt:lpstr>
      <vt:lpstr>Demo Datasets</vt:lpstr>
      <vt:lpstr>Reminder: median, quantiles, quartiles, interquartile range</vt:lpstr>
      <vt:lpstr>Exploring Data - summary</vt:lpstr>
      <vt:lpstr>Exploring Data - describe</vt:lpstr>
      <vt:lpstr>Exploring Data - basics</vt:lpstr>
      <vt:lpstr>Exploring Data - kurtosis</vt:lpstr>
      <vt:lpstr>Exploring Data - kurtosis</vt:lpstr>
      <vt:lpstr>Exploring Data - skewness</vt:lpstr>
      <vt:lpstr>Exploring Data - missing data</vt:lpstr>
      <vt:lpstr>Data Visualization</vt:lpstr>
      <vt:lpstr>Visualizing Distribution</vt:lpstr>
      <vt:lpstr>Box Plot</vt:lpstr>
      <vt:lpstr>Visualizing Distribution</vt:lpstr>
      <vt:lpstr>Histogram</vt:lpstr>
      <vt:lpstr>Histogram</vt:lpstr>
      <vt:lpstr>Histogram</vt:lpstr>
      <vt:lpstr>PowerPoint Presentation</vt:lpstr>
      <vt:lpstr>Hidden missing values</vt:lpstr>
      <vt:lpstr>What do you do with an Outlier?</vt:lpstr>
      <vt:lpstr>Scatter Plots</vt:lpstr>
      <vt:lpstr>Scatter Plot</vt:lpstr>
      <vt:lpstr>Scatter Plot with additional information from a third attribute</vt:lpstr>
      <vt:lpstr>Scatter Plot with additional information from a third attribute</vt:lpstr>
      <vt:lpstr>3D Scatter Plot</vt:lpstr>
      <vt:lpstr>Array of scatter plots</vt:lpstr>
      <vt:lpstr>Data Visualization</vt:lpstr>
      <vt:lpstr>Visualizing Distribution</vt:lpstr>
      <vt:lpstr>Bar Plot</vt:lpstr>
      <vt:lpstr>Visualizing Distribution</vt:lpstr>
      <vt:lpstr>Dot Plot</vt:lpstr>
      <vt:lpstr>Visualizing Distribution</vt:lpstr>
      <vt:lpstr>Mosaic Plot</vt:lpstr>
      <vt:lpstr>Mosaic Plot</vt:lpstr>
      <vt:lpstr>Correlation Analysis</vt:lpstr>
      <vt:lpstr>Correlation Analysis</vt:lpstr>
      <vt:lpstr>Correlation Analysis</vt:lpstr>
      <vt:lpstr>Practice</vt:lpstr>
      <vt:lpstr>Practice on Rattle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cp:lastModifiedBy>Porter Andrew J</cp:lastModifiedBy>
  <cp:revision>29</cp:revision>
  <cp:lastPrinted>2019-05-15T20:21:04Z</cp:lastPrinted>
  <dcterms:modified xsi:type="dcterms:W3CDTF">2019-05-16T02:32:35Z</dcterms:modified>
</cp:coreProperties>
</file>